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0" r:id="rId7"/>
    <p:sldId id="261" r:id="rId8"/>
    <p:sldId id="266" r:id="rId9"/>
    <p:sldId id="268" r:id="rId10"/>
    <p:sldId id="269" r:id="rId11"/>
    <p:sldId id="262" r:id="rId12"/>
    <p:sldId id="264"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FC04357-FF4F-4469-9C89-FB56EF08027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5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7E7D3E-46B0-4746-A631-2C1450AEAAC2}" type="datetimeFigureOut">
              <a:rPr lang="ru-RU" smtClean="0"/>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C04357-FF4F-4469-9C89-FB56EF080274}" type="slidenum">
              <a:rPr lang="ru-RU" smtClean="0"/>
              <a:t>‹#›</a:t>
            </a:fld>
            <a:endParaRPr lang="ru-RU"/>
          </a:p>
        </p:txBody>
      </p:sp>
    </p:spTree>
    <p:extLst>
      <p:ext uri="{BB962C8B-B14F-4D97-AF65-F5344CB8AC3E}">
        <p14:creationId xmlns:p14="http://schemas.microsoft.com/office/powerpoint/2010/main" val="79075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00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84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spTree>
    <p:extLst>
      <p:ext uri="{BB962C8B-B14F-4D97-AF65-F5344CB8AC3E}">
        <p14:creationId xmlns:p14="http://schemas.microsoft.com/office/powerpoint/2010/main" val="109804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61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24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87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01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spTree>
    <p:extLst>
      <p:ext uri="{BB962C8B-B14F-4D97-AF65-F5344CB8AC3E}">
        <p14:creationId xmlns:p14="http://schemas.microsoft.com/office/powerpoint/2010/main" val="361880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7E7D3E-46B0-4746-A631-2C1450AEAAC2}" type="datetimeFigureOut">
              <a:rPr lang="ru-RU" smtClean="0"/>
              <a:t>06.06.2023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C04357-FF4F-4469-9C89-FB56EF08027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37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7E7D3E-46B0-4746-A631-2C1450AEAAC2}" type="datetimeFigureOut">
              <a:rPr lang="ru-RU" smtClean="0"/>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C04357-FF4F-4469-9C89-FB56EF080274}" type="slidenum">
              <a:rPr lang="ru-RU" smtClean="0"/>
              <a:t>‹#›</a:t>
            </a:fld>
            <a:endParaRPr lang="ru-RU"/>
          </a:p>
        </p:txBody>
      </p:sp>
    </p:spTree>
    <p:extLst>
      <p:ext uri="{BB962C8B-B14F-4D97-AF65-F5344CB8AC3E}">
        <p14:creationId xmlns:p14="http://schemas.microsoft.com/office/powerpoint/2010/main" val="5978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7E7D3E-46B0-4746-A631-2C1450AEAAC2}" type="datetimeFigureOut">
              <a:rPr lang="ru-RU" smtClean="0"/>
              <a:t>06.06.2023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C04357-FF4F-4469-9C89-FB56EF08027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84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7E7D3E-46B0-4746-A631-2C1450AEAAC2}" type="datetimeFigureOut">
              <a:rPr lang="ru-RU" smtClean="0"/>
              <a:t>06.06.2023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C04357-FF4F-4469-9C89-FB56EF08027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04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E7D3E-46B0-4746-A631-2C1450AEAAC2}" type="datetimeFigureOut">
              <a:rPr lang="ru-RU" smtClean="0"/>
              <a:t>06.06.2023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C04357-FF4F-4469-9C89-FB56EF080274}" type="slidenum">
              <a:rPr lang="ru-RU" smtClean="0"/>
              <a:t>‹#›</a:t>
            </a:fld>
            <a:endParaRPr lang="ru-RU"/>
          </a:p>
        </p:txBody>
      </p:sp>
    </p:spTree>
    <p:extLst>
      <p:ext uri="{BB962C8B-B14F-4D97-AF65-F5344CB8AC3E}">
        <p14:creationId xmlns:p14="http://schemas.microsoft.com/office/powerpoint/2010/main" val="25134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7E7D3E-46B0-4746-A631-2C1450AEAAC2}" type="datetimeFigureOut">
              <a:rPr lang="ru-RU" smtClean="0"/>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C04357-FF4F-4469-9C89-FB56EF08027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40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7E7D3E-46B0-4746-A631-2C1450AEAAC2}" type="datetimeFigureOut">
              <a:rPr lang="ru-RU" smtClean="0"/>
              <a:t>06.06.2023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C04357-FF4F-4469-9C89-FB56EF080274}" type="slidenum">
              <a:rPr lang="ru-RU" smtClean="0"/>
              <a:t>‹#›</a:t>
            </a:fld>
            <a:endParaRPr lang="ru-RU"/>
          </a:p>
        </p:txBody>
      </p:sp>
    </p:spTree>
    <p:extLst>
      <p:ext uri="{BB962C8B-B14F-4D97-AF65-F5344CB8AC3E}">
        <p14:creationId xmlns:p14="http://schemas.microsoft.com/office/powerpoint/2010/main" val="229145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7E7D3E-46B0-4746-A631-2C1450AEAAC2}" type="datetimeFigureOut">
              <a:rPr lang="ru-RU" smtClean="0"/>
              <a:t>06.06.2023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C04357-FF4F-4469-9C89-FB56EF080274}" type="slidenum">
              <a:rPr lang="ru-RU" smtClean="0"/>
              <a:t>‹#›</a:t>
            </a:fld>
            <a:endParaRPr lang="ru-RU"/>
          </a:p>
        </p:txBody>
      </p:sp>
    </p:spTree>
    <p:extLst>
      <p:ext uri="{BB962C8B-B14F-4D97-AF65-F5344CB8AC3E}">
        <p14:creationId xmlns:p14="http://schemas.microsoft.com/office/powerpoint/2010/main" val="3254947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vip.1obraz.ru/#/document/99/902389617/XA00M2A2M1/" TargetMode="External"/><Relationship Id="rId2" Type="http://schemas.openxmlformats.org/officeDocument/2006/relationships/hyperlink" Target="https://vip.1obraz.ru/#/document/97/503026/dfasu1pmh7/" TargetMode="External"/><Relationship Id="rId1" Type="http://schemas.openxmlformats.org/officeDocument/2006/relationships/slideLayout" Target="../slideLayouts/slideLayout7.xml"/><Relationship Id="rId4" Type="http://schemas.openxmlformats.org/officeDocument/2006/relationships/hyperlink" Target="https://vip.1obraz.ru/#/document/97/503026/dfasg12ch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ip.1obraz.ru/#/document/99/351825406/XA00M9I2N5/"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p.1obraz.ru/#/document/97/503026/dfasx9sfgr/" TargetMode="External"/><Relationship Id="rId2" Type="http://schemas.openxmlformats.org/officeDocument/2006/relationships/hyperlink" Target="https://vip.1obraz.ru/#/document/99/351825406/XA00M6G2N3/" TargetMode="External"/><Relationship Id="rId1" Type="http://schemas.openxmlformats.org/officeDocument/2006/relationships/slideLayout" Target="../slideLayouts/slideLayout7.xml"/><Relationship Id="rId4" Type="http://schemas.openxmlformats.org/officeDocument/2006/relationships/hyperlink" Target="https://vip.1obraz.ru/#/document/99/902389617/XA00MCQ2N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p.1obraz.ru/#/document/97/503026/dfasx9sfgr/" TargetMode="External"/><Relationship Id="rId2" Type="http://schemas.openxmlformats.org/officeDocument/2006/relationships/hyperlink" Target="https://vip.1obraz.ru/#/document/99/902389617/XA00MCQ2N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5278" y="1148575"/>
            <a:ext cx="8289449" cy="523220"/>
          </a:xfrm>
          <a:prstGeom prst="rect">
            <a:avLst/>
          </a:prstGeom>
          <a:noFill/>
        </p:spPr>
        <p:txBody>
          <a:bodyPr wrap="none" rtlCol="0">
            <a:spAutoFit/>
          </a:bodyPr>
          <a:lstStyle/>
          <a:p>
            <a:r>
              <a:rPr lang="ru-RU" sz="2800" dirty="0" smtClean="0">
                <a:latin typeface="Monotype Corsiva" panose="03010101010201010101" pitchFamily="66" charset="0"/>
              </a:rPr>
              <a:t>МАДОУ ДС комбинированного вида «Серебряное копытце»</a:t>
            </a:r>
            <a:endParaRPr lang="ru-RU" sz="2800" dirty="0">
              <a:latin typeface="Monotype Corsiva" panose="03010101010201010101" pitchFamily="66" charset="0"/>
            </a:endParaRPr>
          </a:p>
        </p:txBody>
      </p:sp>
      <p:sp>
        <p:nvSpPr>
          <p:cNvPr id="3" name="TextBox 2"/>
          <p:cNvSpPr txBox="1"/>
          <p:nvPr/>
        </p:nvSpPr>
        <p:spPr>
          <a:xfrm>
            <a:off x="2419814" y="2297151"/>
            <a:ext cx="8577989" cy="1200329"/>
          </a:xfrm>
          <a:prstGeom prst="rect">
            <a:avLst/>
          </a:prstGeom>
          <a:noFill/>
        </p:spPr>
        <p:txBody>
          <a:bodyPr wrap="none" rtlCol="0">
            <a:spAutoFit/>
          </a:bodyPr>
          <a:lstStyle/>
          <a:p>
            <a:r>
              <a:rPr lang="ru-RU" sz="3600" dirty="0" smtClean="0">
                <a:latin typeface="Monotype Corsiva" panose="03010101010201010101" pitchFamily="66" charset="0"/>
              </a:rPr>
              <a:t>         </a:t>
            </a:r>
            <a:r>
              <a:rPr lang="ru-RU" sz="3600" dirty="0" smtClean="0">
                <a:solidFill>
                  <a:srgbClr val="7030A0"/>
                </a:solidFill>
                <a:latin typeface="Monotype Corsiva" panose="03010101010201010101" pitchFamily="66" charset="0"/>
              </a:rPr>
              <a:t>Итоговый педагогический совет.</a:t>
            </a:r>
          </a:p>
          <a:p>
            <a:r>
              <a:rPr lang="ru-RU" sz="3600" dirty="0" smtClean="0">
                <a:solidFill>
                  <a:srgbClr val="7030A0"/>
                </a:solidFill>
                <a:latin typeface="Monotype Corsiva" panose="03010101010201010101" pitchFamily="66" charset="0"/>
              </a:rPr>
              <a:t>«Внедрение в практику работы ДОУ ФОП ДО»</a:t>
            </a:r>
            <a:endParaRPr lang="ru-RU" sz="3600" dirty="0">
              <a:solidFill>
                <a:srgbClr val="7030A0"/>
              </a:solidFill>
              <a:latin typeface="Monotype Corsiva" panose="03010101010201010101" pitchFamily="66" charset="0"/>
            </a:endParaRPr>
          </a:p>
        </p:txBody>
      </p:sp>
      <p:sp>
        <p:nvSpPr>
          <p:cNvPr id="4" name="TextBox 3"/>
          <p:cNvSpPr txBox="1"/>
          <p:nvPr/>
        </p:nvSpPr>
        <p:spPr>
          <a:xfrm>
            <a:off x="7694342" y="4605454"/>
            <a:ext cx="3214341" cy="646331"/>
          </a:xfrm>
          <a:prstGeom prst="rect">
            <a:avLst/>
          </a:prstGeom>
          <a:noFill/>
        </p:spPr>
        <p:txBody>
          <a:bodyPr wrap="none" rtlCol="0">
            <a:spAutoFit/>
          </a:bodyPr>
          <a:lstStyle/>
          <a:p>
            <a:r>
              <a:rPr lang="ru-RU" dirty="0" smtClean="0">
                <a:solidFill>
                  <a:srgbClr val="7030A0"/>
                </a:solidFill>
              </a:rPr>
              <a:t>Подготовила : Каймонова Ю.В.</a:t>
            </a:r>
          </a:p>
          <a:p>
            <a:r>
              <a:rPr lang="ru-RU" dirty="0" smtClean="0">
                <a:solidFill>
                  <a:srgbClr val="7030A0"/>
                </a:solidFill>
              </a:rPr>
              <a:t>Старший воспитатель</a:t>
            </a:r>
            <a:endParaRPr lang="ru-RU" dirty="0">
              <a:solidFill>
                <a:srgbClr val="7030A0"/>
              </a:solidFill>
            </a:endParaRPr>
          </a:p>
        </p:txBody>
      </p:sp>
      <p:sp>
        <p:nvSpPr>
          <p:cNvPr id="5" name="TextBox 4"/>
          <p:cNvSpPr txBox="1"/>
          <p:nvPr/>
        </p:nvSpPr>
        <p:spPr>
          <a:xfrm>
            <a:off x="5623254" y="5586761"/>
            <a:ext cx="1085554" cy="369332"/>
          </a:xfrm>
          <a:prstGeom prst="rect">
            <a:avLst/>
          </a:prstGeom>
          <a:noFill/>
        </p:spPr>
        <p:txBody>
          <a:bodyPr wrap="none" rtlCol="0">
            <a:spAutoFit/>
          </a:bodyPr>
          <a:lstStyle/>
          <a:p>
            <a:r>
              <a:rPr lang="ru-RU" dirty="0" smtClean="0"/>
              <a:t>2023, май</a:t>
            </a:r>
            <a:endParaRPr lang="ru-RU" dirty="0"/>
          </a:p>
        </p:txBody>
      </p:sp>
    </p:spTree>
    <p:extLst>
      <p:ext uri="{BB962C8B-B14F-4D97-AF65-F5344CB8AC3E}">
        <p14:creationId xmlns:p14="http://schemas.microsoft.com/office/powerpoint/2010/main" val="2322142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551" y="791737"/>
            <a:ext cx="6094938" cy="646331"/>
          </a:xfrm>
          <a:prstGeom prst="rect">
            <a:avLst/>
          </a:prstGeom>
          <a:noFill/>
        </p:spPr>
        <p:txBody>
          <a:bodyPr wrap="none" rtlCol="0">
            <a:spAutoFit/>
          </a:bodyPr>
          <a:lstStyle/>
          <a:p>
            <a:r>
              <a:rPr lang="ru-RU" b="1" dirty="0">
                <a:solidFill>
                  <a:srgbClr val="FF0000"/>
                </a:solidFill>
                <a:latin typeface="Monotype Corsiva" panose="03010101010201010101" pitchFamily="66" charset="0"/>
              </a:rPr>
              <a:t>Нужно разрабатывать календарный план воспитательной работы </a:t>
            </a:r>
            <a:endParaRPr lang="en-US" b="1" dirty="0" smtClean="0">
              <a:solidFill>
                <a:srgbClr val="FF0000"/>
              </a:solidFill>
              <a:latin typeface="Monotype Corsiva" panose="03010101010201010101" pitchFamily="66" charset="0"/>
            </a:endParaRPr>
          </a:p>
          <a:p>
            <a:r>
              <a:rPr lang="ru-RU" b="1" dirty="0" smtClean="0">
                <a:solidFill>
                  <a:srgbClr val="FF0000"/>
                </a:solidFill>
                <a:latin typeface="Monotype Corsiva" panose="03010101010201010101" pitchFamily="66" charset="0"/>
              </a:rPr>
              <a:t>или </a:t>
            </a:r>
            <a:r>
              <a:rPr lang="ru-RU" b="1" dirty="0">
                <a:solidFill>
                  <a:srgbClr val="FF0000"/>
                </a:solidFill>
                <a:latin typeface="Monotype Corsiva" panose="03010101010201010101" pitchFamily="66" charset="0"/>
              </a:rPr>
              <a:t>можно работать по федеральному плану?</a:t>
            </a:r>
            <a:endParaRPr lang="ru-RU" dirty="0">
              <a:solidFill>
                <a:srgbClr val="FF0000"/>
              </a:solidFill>
              <a:latin typeface="Monotype Corsiva" panose="03010101010201010101" pitchFamily="66" charset="0"/>
            </a:endParaRPr>
          </a:p>
        </p:txBody>
      </p:sp>
      <p:sp>
        <p:nvSpPr>
          <p:cNvPr id="3" name="TextBox 2"/>
          <p:cNvSpPr txBox="1"/>
          <p:nvPr/>
        </p:nvSpPr>
        <p:spPr>
          <a:xfrm>
            <a:off x="925551" y="1438068"/>
            <a:ext cx="8518679" cy="2308324"/>
          </a:xfrm>
          <a:prstGeom prst="rect">
            <a:avLst/>
          </a:prstGeom>
          <a:noFill/>
        </p:spPr>
        <p:txBody>
          <a:bodyPr wrap="none" rtlCol="0">
            <a:spAutoFit/>
          </a:bodyPr>
          <a:lstStyle/>
          <a:p>
            <a:r>
              <a:rPr lang="ru-RU" dirty="0">
                <a:latin typeface="Monotype Corsiva" panose="03010101010201010101" pitchFamily="66" charset="0"/>
              </a:rPr>
              <a:t>Да, нужно. Федеральный календарный план воспитательной работы содержит единый для </a:t>
            </a:r>
            <a:endParaRPr lang="en-US" dirty="0" smtClean="0">
              <a:latin typeface="Monotype Corsiva" panose="03010101010201010101" pitchFamily="66" charset="0"/>
            </a:endParaRPr>
          </a:p>
          <a:p>
            <a:r>
              <a:rPr lang="ru-RU" dirty="0" smtClean="0">
                <a:latin typeface="Monotype Corsiva" panose="03010101010201010101" pitchFamily="66" charset="0"/>
              </a:rPr>
              <a:t>всех </a:t>
            </a:r>
            <a:r>
              <a:rPr lang="ru-RU" dirty="0">
                <a:latin typeface="Monotype Corsiva" panose="03010101010201010101" pitchFamily="66" charset="0"/>
              </a:rPr>
              <a:t>детских садов перечень основных государственных и народных праздников, памятных дат. </a:t>
            </a:r>
            <a:endParaRPr lang="en-US" dirty="0" smtClean="0">
              <a:latin typeface="Monotype Corsiva" panose="03010101010201010101" pitchFamily="66" charset="0"/>
            </a:endParaRPr>
          </a:p>
          <a:p>
            <a:r>
              <a:rPr lang="ru-RU" dirty="0" smtClean="0">
                <a:latin typeface="Monotype Corsiva" panose="03010101010201010101" pitchFamily="66" charset="0"/>
              </a:rPr>
              <a:t>ФОП </a:t>
            </a:r>
            <a:r>
              <a:rPr lang="ru-RU" dirty="0">
                <a:latin typeface="Monotype Corsiva" panose="03010101010201010101" pitchFamily="66" charset="0"/>
              </a:rPr>
              <a:t>ДО дает право наряду с федеральным планом проводить иные мероприятия </a:t>
            </a:r>
            <a:r>
              <a:rPr lang="ru-RU" dirty="0" smtClean="0">
                <a:latin typeface="Monotype Corsiva" panose="03010101010201010101" pitchFamily="66" charset="0"/>
              </a:rPr>
              <a:t>по</a:t>
            </a:r>
            <a:endParaRPr lang="en-US" dirty="0" smtClean="0">
              <a:latin typeface="Monotype Corsiva" panose="03010101010201010101" pitchFamily="66" charset="0"/>
            </a:endParaRPr>
          </a:p>
          <a:p>
            <a:r>
              <a:rPr lang="ru-RU" dirty="0">
                <a:latin typeface="Monotype Corsiva" panose="03010101010201010101" pitchFamily="66" charset="0"/>
              </a:rPr>
              <a:t> ключевым направлениям воспитания </a:t>
            </a:r>
            <a:r>
              <a:rPr lang="ru-RU" dirty="0" smtClean="0">
                <a:latin typeface="Monotype Corsiva" panose="03010101010201010101" pitchFamily="66" charset="0"/>
              </a:rPr>
              <a:t>и</a:t>
            </a:r>
            <a:endParaRPr lang="en-US" dirty="0" smtClean="0">
              <a:latin typeface="Monotype Corsiva" panose="03010101010201010101" pitchFamily="66" charset="0"/>
            </a:endParaRPr>
          </a:p>
          <a:p>
            <a:r>
              <a:rPr lang="ru-RU" dirty="0">
                <a:latin typeface="Monotype Corsiva" panose="03010101010201010101" pitchFamily="66" charset="0"/>
              </a:rPr>
              <a:t> дополнительного образования детей согласно программе воспитания </a:t>
            </a:r>
            <a:endParaRPr lang="en-US" dirty="0" smtClean="0">
              <a:latin typeface="Monotype Corsiva" panose="03010101010201010101" pitchFamily="66" charset="0"/>
            </a:endParaRPr>
          </a:p>
          <a:p>
            <a:r>
              <a:rPr lang="ru-RU" dirty="0" smtClean="0">
                <a:latin typeface="Monotype Corsiva" panose="03010101010201010101" pitchFamily="66" charset="0"/>
              </a:rPr>
              <a:t>(</a:t>
            </a:r>
            <a:r>
              <a:rPr lang="ru-RU" dirty="0">
                <a:latin typeface="Monotype Corsiva" panose="03010101010201010101" pitchFamily="66" charset="0"/>
                <a:hlinkClick r:id="rId2"/>
              </a:rPr>
              <a:t>п. 36 ФОП ДО</a:t>
            </a:r>
            <a:r>
              <a:rPr lang="ru-RU" dirty="0">
                <a:latin typeface="Monotype Corsiva" panose="03010101010201010101" pitchFamily="66" charset="0"/>
              </a:rPr>
              <a:t>, утв. приказом </a:t>
            </a:r>
            <a:r>
              <a:rPr lang="ru-RU" dirty="0" err="1">
                <a:latin typeface="Monotype Corsiva" panose="03010101010201010101" pitchFamily="66" charset="0"/>
              </a:rPr>
              <a:t>Минпросвещения</a:t>
            </a:r>
            <a:r>
              <a:rPr lang="ru-RU" dirty="0">
                <a:latin typeface="Monotype Corsiva" panose="03010101010201010101" pitchFamily="66" charset="0"/>
              </a:rPr>
              <a:t> от 25.11.2022 № 1028). Все мероприятия </a:t>
            </a:r>
            <a:endParaRPr lang="en-US" dirty="0" smtClean="0">
              <a:latin typeface="Monotype Corsiva" panose="03010101010201010101" pitchFamily="66" charset="0"/>
            </a:endParaRPr>
          </a:p>
          <a:p>
            <a:r>
              <a:rPr lang="ru-RU" dirty="0" smtClean="0">
                <a:latin typeface="Monotype Corsiva" panose="03010101010201010101" pitchFamily="66" charset="0"/>
              </a:rPr>
              <a:t>должны </a:t>
            </a:r>
            <a:r>
              <a:rPr lang="ru-RU" dirty="0">
                <a:latin typeface="Monotype Corsiva" panose="03010101010201010101" pitchFamily="66" charset="0"/>
              </a:rPr>
              <a:t>проводиться с учетом особенностей ООП ДО, а также возрастных, </a:t>
            </a:r>
            <a:r>
              <a:rPr lang="ru-RU" dirty="0" smtClean="0">
                <a:latin typeface="Monotype Corsiva" panose="03010101010201010101" pitchFamily="66" charset="0"/>
              </a:rPr>
              <a:t>физиологических</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и психоэмоциональных особенностей дошкольников</a:t>
            </a:r>
          </a:p>
        </p:txBody>
      </p:sp>
      <p:sp>
        <p:nvSpPr>
          <p:cNvPr id="4" name="TextBox 3"/>
          <p:cNvSpPr txBox="1"/>
          <p:nvPr/>
        </p:nvSpPr>
        <p:spPr>
          <a:xfrm>
            <a:off x="1070517" y="3700225"/>
            <a:ext cx="6535764" cy="369332"/>
          </a:xfrm>
          <a:prstGeom prst="rect">
            <a:avLst/>
          </a:prstGeom>
          <a:noFill/>
        </p:spPr>
        <p:txBody>
          <a:bodyPr wrap="none" rtlCol="0">
            <a:spAutoFit/>
          </a:bodyPr>
          <a:lstStyle/>
          <a:p>
            <a:r>
              <a:rPr lang="ru-RU" b="1" dirty="0">
                <a:solidFill>
                  <a:srgbClr val="FF0000"/>
                </a:solidFill>
                <a:latin typeface="Monotype Corsiva" panose="03010101010201010101" pitchFamily="66" charset="0"/>
              </a:rPr>
              <a:t>Может ли детский сад самостоятельно разработать режимы дня групп</a:t>
            </a:r>
            <a:endParaRPr lang="ru-RU" dirty="0">
              <a:solidFill>
                <a:srgbClr val="FF0000"/>
              </a:solidFill>
              <a:latin typeface="Monotype Corsiva" panose="03010101010201010101" pitchFamily="66" charset="0"/>
            </a:endParaRPr>
          </a:p>
        </p:txBody>
      </p:sp>
      <p:sp>
        <p:nvSpPr>
          <p:cNvPr id="5" name="TextBox 4"/>
          <p:cNvSpPr txBox="1"/>
          <p:nvPr/>
        </p:nvSpPr>
        <p:spPr>
          <a:xfrm>
            <a:off x="925551" y="4079851"/>
            <a:ext cx="8860118" cy="2031325"/>
          </a:xfrm>
          <a:prstGeom prst="rect">
            <a:avLst/>
          </a:prstGeom>
          <a:noFill/>
        </p:spPr>
        <p:txBody>
          <a:bodyPr wrap="none" rtlCol="0">
            <a:spAutoFit/>
          </a:bodyPr>
          <a:lstStyle/>
          <a:p>
            <a:r>
              <a:rPr lang="ru-RU" dirty="0">
                <a:latin typeface="Monotype Corsiva" panose="03010101010201010101" pitchFamily="66" charset="0"/>
              </a:rPr>
              <a:t>Да, может. Закон об образовании оставляет за детскими садами право самостоятельно </a:t>
            </a:r>
            <a:endParaRPr lang="en-US" dirty="0" smtClean="0">
              <a:latin typeface="Monotype Corsiva" panose="03010101010201010101" pitchFamily="66" charset="0"/>
            </a:endParaRPr>
          </a:p>
          <a:p>
            <a:r>
              <a:rPr lang="ru-RU" dirty="0" smtClean="0">
                <a:latin typeface="Monotype Corsiva" panose="03010101010201010101" pitchFamily="66" charset="0"/>
              </a:rPr>
              <a:t>определять </a:t>
            </a:r>
            <a:r>
              <a:rPr lang="ru-RU" dirty="0">
                <a:latin typeface="Monotype Corsiva" panose="03010101010201010101" pitchFamily="66" charset="0"/>
              </a:rPr>
              <a:t>режим занятий обучающихся и разрабатывать локальные акты, которые в том числе </a:t>
            </a:r>
            <a:endParaRPr lang="en-US" dirty="0" smtClean="0">
              <a:latin typeface="Monotype Corsiva" panose="03010101010201010101" pitchFamily="66" charset="0"/>
            </a:endParaRPr>
          </a:p>
          <a:p>
            <a:r>
              <a:rPr lang="ru-RU" dirty="0" smtClean="0">
                <a:latin typeface="Monotype Corsiva" panose="03010101010201010101" pitchFamily="66" charset="0"/>
              </a:rPr>
              <a:t>устанавливают </a:t>
            </a:r>
            <a:r>
              <a:rPr lang="ru-RU" dirty="0">
                <a:latin typeface="Monotype Corsiva" panose="03010101010201010101" pitchFamily="66" charset="0"/>
              </a:rPr>
              <a:t>режимные </a:t>
            </a:r>
            <a:r>
              <a:rPr lang="ru-RU" dirty="0" smtClean="0">
                <a:latin typeface="Monotype Corsiva" panose="03010101010201010101" pitchFamily="66" charset="0"/>
              </a:rPr>
              <a:t>моменты</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a:t>
            </a:r>
            <a:r>
              <a:rPr lang="ru-RU" dirty="0">
                <a:latin typeface="Monotype Corsiva" panose="03010101010201010101" pitchFamily="66" charset="0"/>
                <a:hlinkClick r:id="rId3"/>
              </a:rPr>
              <a:t>ч. 2 ст. 30</a:t>
            </a:r>
            <a:r>
              <a:rPr lang="ru-RU" dirty="0">
                <a:latin typeface="Monotype Corsiva" panose="03010101010201010101" pitchFamily="66" charset="0"/>
              </a:rPr>
              <a:t> Федерального закона от 29.12.2012 № 273-ФЗ). </a:t>
            </a:r>
            <a:endParaRPr lang="en-US" dirty="0" smtClean="0">
              <a:latin typeface="Monotype Corsiva" panose="03010101010201010101" pitchFamily="66" charset="0"/>
            </a:endParaRPr>
          </a:p>
          <a:p>
            <a:r>
              <a:rPr lang="ru-RU" dirty="0" smtClean="0">
                <a:latin typeface="Monotype Corsiva" panose="03010101010201010101" pitchFamily="66" charset="0"/>
              </a:rPr>
              <a:t>Кроме </a:t>
            </a:r>
            <a:r>
              <a:rPr lang="ru-RU" dirty="0">
                <a:latin typeface="Monotype Corsiva" panose="03010101010201010101" pitchFamily="66" charset="0"/>
              </a:rPr>
              <a:t>того, ФОП ДО содержит только примерный режим и распорядок </a:t>
            </a:r>
            <a:endParaRPr lang="en-US" dirty="0" smtClean="0">
              <a:latin typeface="Monotype Corsiva" panose="03010101010201010101" pitchFamily="66" charset="0"/>
            </a:endParaRPr>
          </a:p>
          <a:p>
            <a:r>
              <a:rPr lang="ru-RU" dirty="0" smtClean="0">
                <a:latin typeface="Monotype Corsiva" panose="03010101010201010101" pitchFamily="66" charset="0"/>
              </a:rPr>
              <a:t>дня </a:t>
            </a:r>
            <a:r>
              <a:rPr lang="ru-RU" dirty="0">
                <a:latin typeface="Monotype Corsiva" panose="03010101010201010101" pitchFamily="66" charset="0"/>
              </a:rPr>
              <a:t>для дошкольных групп (</a:t>
            </a:r>
            <a:r>
              <a:rPr lang="ru-RU" dirty="0">
                <a:latin typeface="Monotype Corsiva" panose="03010101010201010101" pitchFamily="66" charset="0"/>
                <a:hlinkClick r:id="rId4"/>
              </a:rPr>
              <a:t>п. 5 ФОП ДО</a:t>
            </a:r>
            <a:r>
              <a:rPr lang="ru-RU" dirty="0">
                <a:latin typeface="Monotype Corsiva" panose="03010101010201010101" pitchFamily="66" charset="0"/>
              </a:rPr>
              <a:t>, утв. приказом </a:t>
            </a:r>
            <a:r>
              <a:rPr lang="ru-RU" dirty="0" err="1">
                <a:latin typeface="Monotype Corsiva" panose="03010101010201010101" pitchFamily="66" charset="0"/>
              </a:rPr>
              <a:t>Минпросвещения</a:t>
            </a:r>
            <a:r>
              <a:rPr lang="ru-RU" dirty="0">
                <a:latin typeface="Monotype Corsiva" panose="03010101010201010101" pitchFamily="66" charset="0"/>
              </a:rPr>
              <a:t> от 25.11.2022 № 1028).</a:t>
            </a:r>
          </a:p>
          <a:p>
            <a:r>
              <a:rPr lang="ru-RU" dirty="0">
                <a:latin typeface="Monotype Corsiva" panose="03010101010201010101" pitchFamily="66" charset="0"/>
              </a:rPr>
              <a:t> </a:t>
            </a:r>
          </a:p>
        </p:txBody>
      </p:sp>
    </p:spTree>
    <p:extLst>
      <p:ext uri="{BB962C8B-B14F-4D97-AF65-F5344CB8AC3E}">
        <p14:creationId xmlns:p14="http://schemas.microsoft.com/office/powerpoint/2010/main" val="27186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5958" y="772967"/>
            <a:ext cx="6096000" cy="344325"/>
          </a:xfrm>
          <a:prstGeom prst="rect">
            <a:avLst/>
          </a:prstGeom>
        </p:spPr>
        <p:txBody>
          <a:bodyPr>
            <a:spAutoFit/>
          </a:bodyPr>
          <a:lstStyle/>
          <a:p>
            <a:pPr>
              <a:lnSpc>
                <a:spcPts val="1900"/>
              </a:lnSpc>
              <a:spcBef>
                <a:spcPts val="1800"/>
              </a:spcBef>
              <a:spcAft>
                <a:spcPts val="0"/>
              </a:spcAft>
            </a:pPr>
            <a:r>
              <a:rPr lang="ru-RU" b="1" dirty="0">
                <a:solidFill>
                  <a:srgbClr val="FF0000"/>
                </a:solidFill>
                <a:latin typeface="Monotype Corsiva" panose="03010101010201010101" pitchFamily="66" charset="0"/>
                <a:ea typeface="Arial" panose="020B0604020202020204" pitchFamily="34" charset="0"/>
              </a:rPr>
              <a:t>В</a:t>
            </a:r>
            <a:r>
              <a:rPr lang="ru-RU" b="1" dirty="0" smtClean="0">
                <a:solidFill>
                  <a:srgbClr val="FF0000"/>
                </a:solidFill>
                <a:effectLst/>
                <a:latin typeface="Monotype Corsiva" panose="03010101010201010101" pitchFamily="66" charset="0"/>
                <a:ea typeface="Arial" panose="020B0604020202020204" pitchFamily="34" charset="0"/>
              </a:rPr>
              <a:t>опрос о работе с родителями в рамках реализации ФОП ДО</a:t>
            </a:r>
            <a:endParaRPr lang="ru-RU" b="1" dirty="0">
              <a:solidFill>
                <a:srgbClr val="FF0000"/>
              </a:solidFill>
              <a:effectLst/>
              <a:latin typeface="Monotype Corsiva" panose="03010101010201010101" pitchFamily="66" charset="0"/>
              <a:ea typeface="Arial" panose="020B0604020202020204" pitchFamily="34" charset="0"/>
            </a:endParaRPr>
          </a:p>
        </p:txBody>
      </p:sp>
      <p:sp>
        <p:nvSpPr>
          <p:cNvPr id="3" name="Прямоугольник 2"/>
          <p:cNvSpPr/>
          <p:nvPr/>
        </p:nvSpPr>
        <p:spPr>
          <a:xfrm>
            <a:off x="853050" y="1195261"/>
            <a:ext cx="6096000" cy="3323987"/>
          </a:xfrm>
          <a:prstGeom prst="rect">
            <a:avLst/>
          </a:prstGeom>
        </p:spPr>
        <p:txBody>
          <a:bodyPr>
            <a:spAutoFit/>
          </a:bodyPr>
          <a:lstStyle/>
          <a:p>
            <a:r>
              <a:rPr lang="ru-RU" sz="1400" b="1" i="0" u="none" strike="noStrike" baseline="0" dirty="0" smtClean="0">
                <a:solidFill>
                  <a:srgbClr val="FF0000"/>
                </a:solidFill>
                <a:latin typeface="Monotype Corsiva" panose="03010101010201010101" pitchFamily="66" charset="0"/>
              </a:rPr>
              <a:t>Цели</a:t>
            </a:r>
          </a:p>
          <a:p>
            <a:r>
              <a:rPr lang="ru-RU" sz="1400" b="1" i="0" u="none" strike="noStrike" baseline="0" dirty="0" smtClean="0">
                <a:solidFill>
                  <a:srgbClr val="FF0000"/>
                </a:solidFill>
                <a:latin typeface="Monotype Corsiva" panose="03010101010201010101" pitchFamily="66" charset="0"/>
              </a:rPr>
              <a:t>взаимодействия</a:t>
            </a:r>
          </a:p>
          <a:p>
            <a:r>
              <a:rPr lang="ru-RU" sz="1400" b="1" i="0" u="none" strike="noStrike" baseline="0" dirty="0" err="1" smtClean="0">
                <a:solidFill>
                  <a:srgbClr val="FF0000"/>
                </a:solidFill>
                <a:latin typeface="Monotype Corsiva" panose="03010101010201010101" pitchFamily="66" charset="0"/>
              </a:rPr>
              <a:t>педколлектива</a:t>
            </a:r>
            <a:endParaRPr lang="ru-RU" sz="1400" b="1" i="0" u="none" strike="noStrike" baseline="0" dirty="0" smtClean="0">
              <a:solidFill>
                <a:srgbClr val="FF0000"/>
              </a:solidFill>
              <a:latin typeface="Monotype Corsiva" panose="03010101010201010101" pitchFamily="66" charset="0"/>
            </a:endParaRPr>
          </a:p>
          <a:p>
            <a:r>
              <a:rPr lang="ru-RU" sz="1400" b="1" i="0" u="none" strike="noStrike" baseline="0" dirty="0" smtClean="0">
                <a:solidFill>
                  <a:srgbClr val="FF0000"/>
                </a:solidFill>
                <a:latin typeface="Monotype Corsiva" panose="03010101010201010101" pitchFamily="66" charset="0"/>
              </a:rPr>
              <a:t>с семьями</a:t>
            </a:r>
          </a:p>
          <a:p>
            <a:r>
              <a:rPr lang="ru-RU" sz="1400" b="1" i="0" u="none" strike="noStrike" baseline="0" dirty="0" smtClean="0">
                <a:latin typeface="Monotype Corsiva" panose="03010101010201010101" pitchFamily="66" charset="0"/>
              </a:rPr>
              <a:t>– Обеспечивать психолого-</a:t>
            </a:r>
          </a:p>
          <a:p>
            <a:r>
              <a:rPr lang="ru-RU" sz="1400" b="1" i="0" u="none" strike="noStrike" baseline="0" dirty="0" smtClean="0">
                <a:latin typeface="Monotype Corsiva" panose="03010101010201010101" pitchFamily="66" charset="0"/>
              </a:rPr>
              <a:t>педагогическую поддержку</a:t>
            </a:r>
          </a:p>
          <a:p>
            <a:r>
              <a:rPr lang="ru-RU" sz="1400" b="1" i="0" u="none" strike="noStrike" baseline="0" dirty="0" smtClean="0">
                <a:latin typeface="Monotype Corsiva" panose="03010101010201010101" pitchFamily="66" charset="0"/>
              </a:rPr>
              <a:t>– Повышать компетентность</a:t>
            </a:r>
          </a:p>
          <a:p>
            <a:r>
              <a:rPr lang="ru-RU" sz="1400" b="1" i="0" u="none" strike="noStrike" baseline="0" dirty="0" smtClean="0">
                <a:latin typeface="Monotype Corsiva" panose="03010101010201010101" pitchFamily="66" charset="0"/>
              </a:rPr>
              <a:t>в вопросах образования, охраны</a:t>
            </a:r>
          </a:p>
          <a:p>
            <a:r>
              <a:rPr lang="ru-RU" sz="1400" b="1" i="0" u="none" strike="noStrike" baseline="0" dirty="0" smtClean="0">
                <a:latin typeface="Monotype Corsiva" panose="03010101010201010101" pitchFamily="66" charset="0"/>
              </a:rPr>
              <a:t>и укрепления здоровья детей</a:t>
            </a:r>
          </a:p>
          <a:p>
            <a:r>
              <a:rPr lang="ru-RU" sz="1400" b="1" i="0" u="none" strike="noStrike" baseline="0" dirty="0" smtClean="0">
                <a:latin typeface="Monotype Corsiva" panose="03010101010201010101" pitchFamily="66" charset="0"/>
              </a:rPr>
              <a:t>– Обеспечивать единство</a:t>
            </a:r>
          </a:p>
          <a:p>
            <a:r>
              <a:rPr lang="ru-RU" sz="1400" b="1" i="0" u="none" strike="noStrike" baseline="0" dirty="0" smtClean="0">
                <a:latin typeface="Monotype Corsiva" panose="03010101010201010101" pitchFamily="66" charset="0"/>
              </a:rPr>
              <a:t>подходов к воспитанию и</a:t>
            </a:r>
          </a:p>
          <a:p>
            <a:r>
              <a:rPr lang="ru-RU" sz="1400" b="1" i="0" u="none" strike="noStrike" baseline="0" dirty="0" smtClean="0">
                <a:latin typeface="Monotype Corsiva" panose="03010101010201010101" pitchFamily="66" charset="0"/>
              </a:rPr>
              <a:t>обучению детей в условиях ДОО и</a:t>
            </a:r>
          </a:p>
          <a:p>
            <a:r>
              <a:rPr lang="ru-RU" sz="1400" b="1" i="0" u="none" strike="noStrike" baseline="0" dirty="0" smtClean="0">
                <a:latin typeface="Monotype Corsiva" panose="03010101010201010101" pitchFamily="66" charset="0"/>
              </a:rPr>
              <a:t>семьи</a:t>
            </a:r>
          </a:p>
          <a:p>
            <a:r>
              <a:rPr lang="ru-RU" sz="1400" b="1" i="0" u="none" strike="noStrike" baseline="0" dirty="0" smtClean="0">
                <a:latin typeface="Monotype Corsiva" panose="03010101010201010101" pitchFamily="66" charset="0"/>
              </a:rPr>
              <a:t>– Повышать воспитательный</a:t>
            </a:r>
          </a:p>
          <a:p>
            <a:r>
              <a:rPr lang="ru-RU" sz="1400" b="1" i="0" u="none" strike="noStrike" baseline="0" dirty="0" smtClean="0">
                <a:latin typeface="Monotype Corsiva" panose="03010101010201010101" pitchFamily="66" charset="0"/>
              </a:rPr>
              <a:t>потенциал семьи</a:t>
            </a:r>
            <a:endParaRPr lang="ru-RU" sz="1400" b="1" dirty="0">
              <a:latin typeface="Monotype Corsiva" panose="03010101010201010101" pitchFamily="66" charset="0"/>
            </a:endParaRPr>
          </a:p>
        </p:txBody>
      </p:sp>
      <p:sp>
        <p:nvSpPr>
          <p:cNvPr id="4" name="Прямоугольник 3"/>
          <p:cNvSpPr/>
          <p:nvPr/>
        </p:nvSpPr>
        <p:spPr>
          <a:xfrm>
            <a:off x="4911053" y="1577837"/>
            <a:ext cx="6096000" cy="1169551"/>
          </a:xfrm>
          <a:prstGeom prst="rect">
            <a:avLst/>
          </a:prstGeom>
        </p:spPr>
        <p:txBody>
          <a:bodyPr>
            <a:spAutoFit/>
          </a:bodyPr>
          <a:lstStyle/>
          <a:p>
            <a:r>
              <a:rPr lang="ru-RU" sz="1400" b="1" i="0" u="none" strike="noStrike" baseline="0" dirty="0" smtClean="0">
                <a:solidFill>
                  <a:srgbClr val="FF0000"/>
                </a:solidFill>
                <a:latin typeface="Monotype Corsiva" panose="03010101010201010101" pitchFamily="66" charset="0"/>
              </a:rPr>
              <a:t>Три направления</a:t>
            </a:r>
          </a:p>
          <a:p>
            <a:r>
              <a:rPr lang="ru-RU" sz="1400" b="1" i="0" u="none" strike="noStrike" baseline="0" dirty="0" smtClean="0">
                <a:solidFill>
                  <a:srgbClr val="FF0000"/>
                </a:solidFill>
                <a:latin typeface="Monotype Corsiva" panose="03010101010201010101" pitchFamily="66" charset="0"/>
              </a:rPr>
              <a:t>взаимодействия</a:t>
            </a:r>
          </a:p>
          <a:p>
            <a:r>
              <a:rPr lang="ru-RU" sz="1400" b="1" i="0" u="none" strike="noStrike" baseline="0" dirty="0" smtClean="0">
                <a:latin typeface="Monotype Corsiva" panose="03010101010201010101" pitchFamily="66" charset="0"/>
              </a:rPr>
              <a:t>– </a:t>
            </a:r>
            <a:r>
              <a:rPr lang="ru-RU" sz="1400" b="1" i="0" u="none" strike="noStrike" baseline="0" dirty="0" err="1" smtClean="0">
                <a:latin typeface="Monotype Corsiva" panose="03010101010201010101" pitchFamily="66" charset="0"/>
              </a:rPr>
              <a:t>Диагностико</a:t>
            </a:r>
            <a:r>
              <a:rPr lang="ru-RU" sz="1400" b="1" i="0" u="none" strike="noStrike" baseline="0" dirty="0" smtClean="0">
                <a:latin typeface="Monotype Corsiva" panose="03010101010201010101" pitchFamily="66" charset="0"/>
              </a:rPr>
              <a:t>-аналитическое</a:t>
            </a:r>
          </a:p>
          <a:p>
            <a:r>
              <a:rPr lang="ru-RU" sz="1400" b="1" i="0" u="none" strike="noStrike" baseline="0" dirty="0" smtClean="0">
                <a:latin typeface="Monotype Corsiva" panose="03010101010201010101" pitchFamily="66" charset="0"/>
              </a:rPr>
              <a:t>– Просветительское</a:t>
            </a:r>
          </a:p>
          <a:p>
            <a:r>
              <a:rPr lang="ru-RU" sz="1400" b="1" i="0" u="none" strike="noStrike" baseline="0" dirty="0" smtClean="0">
                <a:latin typeface="Monotype Corsiva" panose="03010101010201010101" pitchFamily="66" charset="0"/>
              </a:rPr>
              <a:t>– Консультационное</a:t>
            </a:r>
            <a:endParaRPr lang="ru-RU" sz="1400" b="1" dirty="0">
              <a:latin typeface="Monotype Corsiva" panose="03010101010201010101" pitchFamily="66" charset="0"/>
            </a:endParaRPr>
          </a:p>
        </p:txBody>
      </p:sp>
      <p:sp>
        <p:nvSpPr>
          <p:cNvPr id="5" name="Прямоугольник 4"/>
          <p:cNvSpPr/>
          <p:nvPr/>
        </p:nvSpPr>
        <p:spPr>
          <a:xfrm>
            <a:off x="3384668" y="3353799"/>
            <a:ext cx="6096000" cy="2677656"/>
          </a:xfrm>
          <a:prstGeom prst="rect">
            <a:avLst/>
          </a:prstGeom>
        </p:spPr>
        <p:txBody>
          <a:bodyPr>
            <a:spAutoFit/>
          </a:bodyPr>
          <a:lstStyle/>
          <a:p>
            <a:r>
              <a:rPr lang="ru-RU" sz="1400" b="1" i="0" u="none" strike="noStrike" baseline="0" dirty="0" err="1" smtClean="0">
                <a:solidFill>
                  <a:srgbClr val="FF0000"/>
                </a:solidFill>
                <a:latin typeface="Monotype Corsiva" panose="03010101010201010101" pitchFamily="66" charset="0"/>
              </a:rPr>
              <a:t>Диагностико</a:t>
            </a:r>
            <a:r>
              <a:rPr lang="ru-RU" sz="1400" b="1" i="0" u="none" strike="noStrike" baseline="0" dirty="0" smtClean="0">
                <a:solidFill>
                  <a:srgbClr val="FF0000"/>
                </a:solidFill>
                <a:latin typeface="Monotype Corsiva" panose="03010101010201010101" pitchFamily="66" charset="0"/>
              </a:rPr>
              <a:t>-</a:t>
            </a:r>
          </a:p>
          <a:p>
            <a:r>
              <a:rPr lang="ru-RU" sz="1400" b="1" i="0" u="none" strike="noStrike" baseline="0" dirty="0" smtClean="0">
                <a:solidFill>
                  <a:srgbClr val="FF0000"/>
                </a:solidFill>
                <a:latin typeface="Monotype Corsiva" panose="03010101010201010101" pitchFamily="66" charset="0"/>
              </a:rPr>
              <a:t>аналитическое</a:t>
            </a:r>
          </a:p>
          <a:p>
            <a:r>
              <a:rPr lang="ru-RU" sz="1400" b="1" i="0" u="none" strike="noStrike" baseline="0" dirty="0" smtClean="0">
                <a:solidFill>
                  <a:srgbClr val="FF0000"/>
                </a:solidFill>
                <a:latin typeface="Monotype Corsiva" panose="03010101010201010101" pitchFamily="66" charset="0"/>
              </a:rPr>
              <a:t>направление</a:t>
            </a:r>
          </a:p>
          <a:p>
            <a:r>
              <a:rPr lang="ru-RU" sz="1400" b="1" i="0" u="none" strike="noStrike" baseline="0" dirty="0" smtClean="0">
                <a:solidFill>
                  <a:srgbClr val="FF0000"/>
                </a:solidFill>
                <a:latin typeface="Monotype Corsiva" panose="03010101010201010101" pitchFamily="66" charset="0"/>
              </a:rPr>
              <a:t>предусматривает</a:t>
            </a:r>
          </a:p>
          <a:p>
            <a:r>
              <a:rPr lang="ru-RU" sz="1400" b="1" i="0" u="none" strike="noStrike" baseline="0" dirty="0" smtClean="0">
                <a:latin typeface="Monotype Corsiva" panose="03010101010201010101" pitchFamily="66" charset="0"/>
              </a:rPr>
              <a:t>– Опросы, социологические срезы,</a:t>
            </a:r>
          </a:p>
          <a:p>
            <a:r>
              <a:rPr lang="ru-RU" sz="1400" b="1" i="0" u="none" strike="noStrike" baseline="0" dirty="0" smtClean="0">
                <a:latin typeface="Monotype Corsiva" panose="03010101010201010101" pitchFamily="66" charset="0"/>
              </a:rPr>
              <a:t>индивидуальные блокноты,</a:t>
            </a:r>
          </a:p>
          <a:p>
            <a:r>
              <a:rPr lang="ru-RU" sz="1400" b="1" i="0" u="none" strike="noStrike" baseline="0" dirty="0" smtClean="0">
                <a:latin typeface="Monotype Corsiva" panose="03010101010201010101" pitchFamily="66" charset="0"/>
              </a:rPr>
              <a:t>«почтовый ящик»</a:t>
            </a:r>
          </a:p>
          <a:p>
            <a:r>
              <a:rPr lang="ru-RU" sz="1400" b="1" i="0" u="none" strike="noStrike" baseline="0" dirty="0" smtClean="0">
                <a:latin typeface="Monotype Corsiva" panose="03010101010201010101" pitchFamily="66" charset="0"/>
              </a:rPr>
              <a:t>– Педагогические беседы</a:t>
            </a:r>
          </a:p>
          <a:p>
            <a:r>
              <a:rPr lang="ru-RU" sz="1400" b="1" i="0" u="none" strike="noStrike" baseline="0" dirty="0" smtClean="0">
                <a:latin typeface="Monotype Corsiva" panose="03010101010201010101" pitchFamily="66" charset="0"/>
              </a:rPr>
              <a:t>– Дни и недели открытых дверей,</a:t>
            </a:r>
          </a:p>
          <a:p>
            <a:r>
              <a:rPr lang="ru-RU" sz="1400" b="1" i="0" u="none" strike="noStrike" baseline="0" dirty="0" smtClean="0">
                <a:latin typeface="Monotype Corsiva" panose="03010101010201010101" pitchFamily="66" charset="0"/>
              </a:rPr>
              <a:t>открытые просмотры занятий</a:t>
            </a:r>
          </a:p>
          <a:p>
            <a:r>
              <a:rPr lang="ru-RU" sz="1400" b="1" i="0" u="none" strike="noStrike" baseline="0" dirty="0" smtClean="0">
                <a:latin typeface="Monotype Corsiva" panose="03010101010201010101" pitchFamily="66" charset="0"/>
              </a:rPr>
              <a:t>и других видов деятельности детей</a:t>
            </a:r>
          </a:p>
          <a:p>
            <a:r>
              <a:rPr lang="ru-RU" sz="1400" b="1" i="0" u="none" strike="noStrike" baseline="0" dirty="0" smtClean="0">
                <a:latin typeface="Monotype Corsiva" panose="03010101010201010101" pitchFamily="66" charset="0"/>
              </a:rPr>
              <a:t>с родителями</a:t>
            </a:r>
            <a:endParaRPr lang="ru-RU" sz="1400" b="1" dirty="0">
              <a:latin typeface="Monotype Corsiva" panose="03010101010201010101" pitchFamily="66" charset="0"/>
            </a:endParaRPr>
          </a:p>
        </p:txBody>
      </p:sp>
      <p:sp>
        <p:nvSpPr>
          <p:cNvPr id="6" name="Прямоугольник 5"/>
          <p:cNvSpPr/>
          <p:nvPr/>
        </p:nvSpPr>
        <p:spPr>
          <a:xfrm>
            <a:off x="6375002" y="4444261"/>
            <a:ext cx="6096000" cy="1384995"/>
          </a:xfrm>
          <a:prstGeom prst="rect">
            <a:avLst/>
          </a:prstGeom>
        </p:spPr>
        <p:txBody>
          <a:bodyPr>
            <a:spAutoFit/>
          </a:bodyPr>
          <a:lstStyle/>
          <a:p>
            <a:r>
              <a:rPr lang="ru-RU" sz="1400" b="1" i="0" u="none" strike="noStrike" baseline="0" dirty="0" smtClean="0">
                <a:latin typeface="Monotype Corsiva" panose="03010101010201010101" pitchFamily="66" charset="0"/>
              </a:rPr>
              <a:t>Просветительское</a:t>
            </a:r>
          </a:p>
          <a:p>
            <a:r>
              <a:rPr lang="ru-RU" sz="1400" b="1" i="0" u="none" strike="noStrike" baseline="0" dirty="0" smtClean="0">
                <a:latin typeface="Monotype Corsiva" panose="03010101010201010101" pitchFamily="66" charset="0"/>
              </a:rPr>
              <a:t>и консультационное</a:t>
            </a:r>
          </a:p>
          <a:p>
            <a:r>
              <a:rPr lang="ru-RU" sz="1400" b="1" i="0" u="none" strike="noStrike" baseline="0" dirty="0" smtClean="0">
                <a:latin typeface="Monotype Corsiva" panose="03010101010201010101" pitchFamily="66" charset="0"/>
              </a:rPr>
              <a:t>направления</a:t>
            </a:r>
          </a:p>
          <a:p>
            <a:r>
              <a:rPr lang="ru-RU" sz="1400" b="1" i="0" u="none" strike="noStrike" baseline="0" dirty="0" smtClean="0">
                <a:latin typeface="Monotype Corsiva" panose="03010101010201010101" pitchFamily="66" charset="0"/>
              </a:rPr>
              <a:t>предусматривают схожие</a:t>
            </a:r>
          </a:p>
          <a:p>
            <a:r>
              <a:rPr lang="ru-RU" sz="1400" b="1" i="0" u="none" strike="noStrike" baseline="0" dirty="0" smtClean="0">
                <a:latin typeface="Monotype Corsiva" panose="03010101010201010101" pitchFamily="66" charset="0"/>
              </a:rPr>
              <a:t>формы взаимодействия</a:t>
            </a:r>
          </a:p>
          <a:p>
            <a:r>
              <a:rPr lang="ru-RU" sz="1400" b="1" i="0" u="none" strike="noStrike" baseline="0" dirty="0" smtClean="0">
                <a:latin typeface="Monotype Corsiva" panose="03010101010201010101" pitchFamily="66" charset="0"/>
              </a:rPr>
              <a:t>с родителями</a:t>
            </a:r>
            <a:endParaRPr lang="ru-RU" sz="1400" b="1" dirty="0">
              <a:latin typeface="Monotype Corsiva" panose="03010101010201010101" pitchFamily="66" charset="0"/>
            </a:endParaRPr>
          </a:p>
        </p:txBody>
      </p:sp>
      <p:sp>
        <p:nvSpPr>
          <p:cNvPr id="8" name="Прямоугольник 7"/>
          <p:cNvSpPr/>
          <p:nvPr/>
        </p:nvSpPr>
        <p:spPr>
          <a:xfrm>
            <a:off x="8478252" y="1260919"/>
            <a:ext cx="6096000" cy="4185761"/>
          </a:xfrm>
          <a:prstGeom prst="rect">
            <a:avLst/>
          </a:prstGeom>
        </p:spPr>
        <p:txBody>
          <a:bodyPr>
            <a:spAutoFit/>
          </a:bodyPr>
          <a:lstStyle/>
          <a:p>
            <a:r>
              <a:rPr lang="ru-RU" sz="1400" b="1" i="0" u="none" strike="noStrike" baseline="0" dirty="0" smtClean="0">
                <a:solidFill>
                  <a:srgbClr val="FF0000"/>
                </a:solidFill>
                <a:latin typeface="Monotype Corsiva" panose="03010101010201010101" pitchFamily="66" charset="0"/>
              </a:rPr>
              <a:t>Формы работы</a:t>
            </a:r>
          </a:p>
          <a:p>
            <a:r>
              <a:rPr lang="ru-RU" sz="1400" b="1" i="0" u="none" strike="noStrike" baseline="0" dirty="0" smtClean="0">
                <a:solidFill>
                  <a:srgbClr val="FF0000"/>
                </a:solidFill>
                <a:latin typeface="Monotype Corsiva" panose="03010101010201010101" pitchFamily="66" charset="0"/>
              </a:rPr>
              <a:t>с целью</a:t>
            </a:r>
          </a:p>
          <a:p>
            <a:r>
              <a:rPr lang="ru-RU" sz="1400" b="1" i="0" u="none" strike="noStrike" baseline="0" dirty="0" smtClean="0">
                <a:solidFill>
                  <a:srgbClr val="FF0000"/>
                </a:solidFill>
                <a:latin typeface="Monotype Corsiva" panose="03010101010201010101" pitchFamily="66" charset="0"/>
              </a:rPr>
              <a:t>просвещения</a:t>
            </a:r>
          </a:p>
          <a:p>
            <a:r>
              <a:rPr lang="ru-RU" sz="1400" b="1" i="0" u="none" strike="noStrike" baseline="0" dirty="0" smtClean="0">
                <a:solidFill>
                  <a:srgbClr val="FF0000"/>
                </a:solidFill>
                <a:latin typeface="Monotype Corsiva" panose="03010101010201010101" pitchFamily="66" charset="0"/>
              </a:rPr>
              <a:t>и </a:t>
            </a:r>
            <a:r>
              <a:rPr lang="ru-RU" sz="1400" b="1" i="0" u="none" strike="noStrike" baseline="0" dirty="0" err="1" smtClean="0">
                <a:solidFill>
                  <a:srgbClr val="FF0000"/>
                </a:solidFill>
                <a:latin typeface="Monotype Corsiva" panose="03010101010201010101" pitchFamily="66" charset="0"/>
              </a:rPr>
              <a:t>консульти</a:t>
            </a:r>
            <a:r>
              <a:rPr lang="ru-RU" sz="1400" b="1" i="0" u="none" strike="noStrike" baseline="0" dirty="0" smtClean="0">
                <a:solidFill>
                  <a:srgbClr val="FF0000"/>
                </a:solidFill>
                <a:latin typeface="Monotype Corsiva" panose="03010101010201010101" pitchFamily="66" charset="0"/>
              </a:rPr>
              <a:t>-</a:t>
            </a:r>
          </a:p>
          <a:p>
            <a:r>
              <a:rPr lang="ru-RU" sz="1400" b="1" i="0" u="none" strike="noStrike" baseline="0" dirty="0" err="1" smtClean="0">
                <a:solidFill>
                  <a:srgbClr val="FF0000"/>
                </a:solidFill>
                <a:latin typeface="Monotype Corsiva" panose="03010101010201010101" pitchFamily="66" charset="0"/>
              </a:rPr>
              <a:t>рования</a:t>
            </a:r>
            <a:r>
              <a:rPr lang="ru-RU" sz="1400" b="1" i="0" u="none" strike="noStrike" baseline="0" dirty="0" smtClean="0">
                <a:solidFill>
                  <a:srgbClr val="FF0000"/>
                </a:solidFill>
                <a:latin typeface="Monotype Corsiva" panose="03010101010201010101" pitchFamily="66" charset="0"/>
              </a:rPr>
              <a:t> семей</a:t>
            </a:r>
          </a:p>
          <a:p>
            <a:r>
              <a:rPr lang="ru-RU" sz="1400" b="1" i="0" u="none" strike="noStrike" baseline="0" dirty="0" smtClean="0">
                <a:latin typeface="Monotype Corsiva" panose="03010101010201010101" pitchFamily="66" charset="0"/>
              </a:rPr>
              <a:t>– Совместные праздники и вечера</a:t>
            </a:r>
          </a:p>
          <a:p>
            <a:r>
              <a:rPr lang="ru-RU" sz="1400" b="1" i="0" u="none" strike="noStrike" baseline="0" dirty="0" smtClean="0">
                <a:latin typeface="Monotype Corsiva" panose="03010101010201010101" pitchFamily="66" charset="0"/>
              </a:rPr>
              <a:t>– Семейные спортивные</a:t>
            </a:r>
          </a:p>
          <a:p>
            <a:r>
              <a:rPr lang="ru-RU" sz="1400" b="1" i="0" u="none" strike="noStrike" baseline="0" dirty="0" smtClean="0">
                <a:latin typeface="Monotype Corsiva" panose="03010101010201010101" pitchFamily="66" charset="0"/>
              </a:rPr>
              <a:t>и тематические мероприятия</a:t>
            </a:r>
          </a:p>
          <a:p>
            <a:r>
              <a:rPr lang="ru-RU" sz="1400" b="1" i="0" u="none" strike="noStrike" baseline="0" dirty="0" smtClean="0">
                <a:latin typeface="Monotype Corsiva" panose="03010101010201010101" pitchFamily="66" charset="0"/>
              </a:rPr>
              <a:t>– Тематические досуги, знакомство</a:t>
            </a:r>
          </a:p>
          <a:p>
            <a:r>
              <a:rPr lang="ru-RU" sz="1400" b="1" i="0" u="none" strike="noStrike" baseline="0" dirty="0" smtClean="0">
                <a:latin typeface="Monotype Corsiva" panose="03010101010201010101" pitchFamily="66" charset="0"/>
              </a:rPr>
              <a:t>с семейными традициями и </a:t>
            </a:r>
            <a:r>
              <a:rPr lang="ru-RU" sz="1400" b="1" i="0" u="none" strike="noStrike" baseline="0" dirty="0" err="1" smtClean="0">
                <a:latin typeface="Monotype Corsiva" panose="03010101010201010101" pitchFamily="66" charset="0"/>
              </a:rPr>
              <a:t>др</a:t>
            </a:r>
            <a:endParaRPr lang="ru-RU" sz="1400" b="1" i="0" u="none" strike="noStrike" baseline="0" dirty="0" smtClean="0">
              <a:latin typeface="Monotype Corsiva" panose="03010101010201010101" pitchFamily="66" charset="0"/>
            </a:endParaRPr>
          </a:p>
          <a:p>
            <a:r>
              <a:rPr lang="ru-RU" sz="1400" b="1" i="0" u="none" strike="noStrike" baseline="0" dirty="0" smtClean="0">
                <a:latin typeface="Monotype Corsiva" panose="03010101010201010101" pitchFamily="66" charset="0"/>
              </a:rPr>
              <a:t>– Групповые родительские</a:t>
            </a:r>
          </a:p>
          <a:p>
            <a:r>
              <a:rPr lang="ru-RU" sz="1400" b="1" i="0" u="none" strike="noStrike" baseline="0" dirty="0" smtClean="0">
                <a:latin typeface="Monotype Corsiva" panose="03010101010201010101" pitchFamily="66" charset="0"/>
              </a:rPr>
              <a:t>собрания, конференции, круглые</a:t>
            </a:r>
          </a:p>
          <a:p>
            <a:r>
              <a:rPr lang="ru-RU" sz="1400" b="1" i="0" u="none" strike="noStrike" baseline="0" dirty="0" smtClean="0">
                <a:latin typeface="Monotype Corsiva" panose="03010101010201010101" pitchFamily="66" charset="0"/>
              </a:rPr>
              <a:t>столы</a:t>
            </a:r>
          </a:p>
          <a:p>
            <a:r>
              <a:rPr lang="ru-RU" sz="1400" b="1" i="0" u="none" strike="noStrike" baseline="0" dirty="0" smtClean="0">
                <a:latin typeface="Monotype Corsiva" panose="03010101010201010101" pitchFamily="66" charset="0"/>
              </a:rPr>
              <a:t>– Семинары-практикумы, тренинги</a:t>
            </a:r>
          </a:p>
          <a:p>
            <a:r>
              <a:rPr lang="ru-RU" sz="1400" b="1" i="0" u="none" strike="noStrike" baseline="0" dirty="0" smtClean="0">
                <a:latin typeface="Monotype Corsiva" panose="03010101010201010101" pitchFamily="66" charset="0"/>
              </a:rPr>
              <a:t>и ролевые игры</a:t>
            </a:r>
          </a:p>
          <a:p>
            <a:r>
              <a:rPr lang="ru-RU" sz="1400" b="1" i="0" u="none" strike="noStrike" baseline="0" dirty="0" smtClean="0">
                <a:latin typeface="Monotype Corsiva" panose="03010101010201010101" pitchFamily="66" charset="0"/>
              </a:rPr>
              <a:t>– Консультации, педагогические</a:t>
            </a:r>
          </a:p>
          <a:p>
            <a:r>
              <a:rPr lang="ru-RU" sz="1400" b="1" i="0" u="none" strike="noStrike" baseline="0" dirty="0" smtClean="0">
                <a:latin typeface="Monotype Corsiva" panose="03010101010201010101" pitchFamily="66" charset="0"/>
              </a:rPr>
              <a:t>гостиные, родительские клубы</a:t>
            </a:r>
          </a:p>
          <a:p>
            <a:r>
              <a:rPr lang="ru-RU" sz="1400" b="1" i="0" u="none" strike="noStrike" baseline="0" dirty="0" smtClean="0">
                <a:latin typeface="Monotype Corsiva" panose="03010101010201010101" pitchFamily="66" charset="0"/>
              </a:rPr>
              <a:t>и др.</a:t>
            </a:r>
            <a:endParaRPr lang="ru-RU" sz="1400" b="1" dirty="0" smtClean="0">
              <a:latin typeface="Monotype Corsiva" panose="03010101010201010101" pitchFamily="66" charset="0"/>
            </a:endParaRPr>
          </a:p>
          <a:p>
            <a:endParaRPr lang="ru-RU" sz="1400" dirty="0">
              <a:latin typeface="Monotype Corsiva" panose="03010101010201010101" pitchFamily="66" charset="0"/>
            </a:endParaRPr>
          </a:p>
        </p:txBody>
      </p:sp>
    </p:spTree>
    <p:extLst>
      <p:ext uri="{BB962C8B-B14F-4D97-AF65-F5344CB8AC3E}">
        <p14:creationId xmlns:p14="http://schemas.microsoft.com/office/powerpoint/2010/main" val="36619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347" y="2919663"/>
            <a:ext cx="6332183" cy="707886"/>
          </a:xfrm>
          <a:prstGeom prst="rect">
            <a:avLst/>
          </a:prstGeom>
          <a:noFill/>
        </p:spPr>
        <p:txBody>
          <a:bodyPr wrap="none" rtlCol="0">
            <a:spAutoFit/>
          </a:bodyPr>
          <a:lstStyle/>
          <a:p>
            <a:r>
              <a:rPr lang="ru-RU" sz="4000" dirty="0" smtClean="0">
                <a:solidFill>
                  <a:srgbClr val="FF0000"/>
                </a:solidFill>
                <a:latin typeface="Monotype Corsiva" panose="03010101010201010101" pitchFamily="66" charset="0"/>
              </a:rPr>
              <a:t>СПАСИБО ЗА ВНИМАНИЕ!!!</a:t>
            </a:r>
            <a:endParaRPr lang="ru-RU" sz="4000"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103242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63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0968" y="1395662"/>
            <a:ext cx="6007768" cy="2621872"/>
          </a:xfrm>
          <a:prstGeom prst="rect">
            <a:avLst/>
          </a:prstGeom>
        </p:spPr>
        <p:txBody>
          <a:bodyPr wrap="square">
            <a:spAutoFit/>
          </a:bodyPr>
          <a:lstStyle/>
          <a:p>
            <a:pPr indent="449580">
              <a:lnSpc>
                <a:spcPts val="1500"/>
              </a:lnSpc>
              <a:spcAft>
                <a:spcPts val="750"/>
              </a:spcAft>
            </a:pPr>
            <a:r>
              <a:rPr lang="ru-RU" sz="2000" dirty="0" err="1" smtClean="0">
                <a:effectLst/>
                <a:latin typeface="Monotype Corsiva" panose="03010101010201010101" pitchFamily="66" charset="0"/>
                <a:ea typeface="Times New Roman" panose="02020603050405020304" pitchFamily="18" charset="0"/>
              </a:rPr>
              <a:t>Минпросвещения</a:t>
            </a:r>
            <a:r>
              <a:rPr lang="ru-RU" sz="2000" dirty="0" smtClean="0">
                <a:effectLst/>
                <a:latin typeface="Monotype Corsiva" panose="03010101010201010101" pitchFamily="66" charset="0"/>
                <a:ea typeface="Times New Roman" panose="02020603050405020304" pitchFamily="18" charset="0"/>
              </a:rPr>
              <a:t> </a:t>
            </a:r>
            <a:r>
              <a:rPr lang="ru-RU" sz="2000" b="1" dirty="0" smtClean="0">
                <a:effectLst/>
                <a:latin typeface="Monotype Corsiva" panose="03010101010201010101" pitchFamily="66" charset="0"/>
                <a:ea typeface="Times New Roman" panose="02020603050405020304" pitchFamily="18" charset="0"/>
              </a:rPr>
              <a:t>приказом от 25.11.2022 № 1028</a:t>
            </a:r>
            <a:r>
              <a:rPr lang="ru-RU" sz="2000" dirty="0" smtClean="0">
                <a:effectLst/>
                <a:latin typeface="Monotype Corsiva" panose="03010101010201010101" pitchFamily="66" charset="0"/>
                <a:ea typeface="Times New Roman" panose="02020603050405020304" pitchFamily="18" charset="0"/>
              </a:rPr>
              <a:t> утвердило Федеральную основную программу дошкольного образования (</a:t>
            </a:r>
            <a:r>
              <a:rPr lang="ru-RU" sz="2000" b="1" dirty="0" smtClean="0">
                <a:effectLst/>
                <a:latin typeface="Monotype Corsiva" panose="03010101010201010101" pitchFamily="66" charset="0"/>
                <a:ea typeface="Times New Roman" panose="02020603050405020304" pitchFamily="18" charset="0"/>
              </a:rPr>
              <a:t>ФОП ДО</a:t>
            </a:r>
            <a:r>
              <a:rPr lang="ru-RU" sz="2000" dirty="0" smtClean="0">
                <a:effectLst/>
                <a:latin typeface="Monotype Corsiva" panose="03010101010201010101" pitchFamily="66" charset="0"/>
                <a:ea typeface="Times New Roman" panose="02020603050405020304" pitchFamily="18" charset="0"/>
              </a:rPr>
              <a:t>). </a:t>
            </a:r>
            <a:r>
              <a:rPr lang="ru-RU" sz="2000" b="1" dirty="0" smtClean="0">
                <a:effectLst/>
                <a:latin typeface="Monotype Corsiva" panose="03010101010201010101" pitchFamily="66" charset="0"/>
                <a:ea typeface="Times New Roman" panose="02020603050405020304" pitchFamily="18" charset="0"/>
              </a:rPr>
              <a:t>Цель ее</a:t>
            </a:r>
            <a:r>
              <a:rPr lang="ru-RU" sz="2000" dirty="0" smtClean="0">
                <a:effectLst/>
                <a:latin typeface="Monotype Corsiva" panose="03010101010201010101" pitchFamily="66" charset="0"/>
                <a:ea typeface="Times New Roman" panose="02020603050405020304" pitchFamily="18" charset="0"/>
              </a:rPr>
              <a:t> – создать единое образовательное пространство. Детские сады всех форм собственности обязаны взять ее за основу. Программа определяет базовые объем, содержание, планируемые результаты дошкольного образования. Им должны соответствовать образовательные программы во всех детских садах </a:t>
            </a:r>
            <a:r>
              <a:rPr lang="ru-RU" sz="2000" b="1" dirty="0" smtClean="0">
                <a:effectLst/>
                <a:latin typeface="Monotype Corsiva" panose="03010101010201010101" pitchFamily="66" charset="0"/>
                <a:ea typeface="Times New Roman" panose="02020603050405020304" pitchFamily="18" charset="0"/>
              </a:rPr>
              <a:t>с 1 сентября 2023</a:t>
            </a:r>
            <a:r>
              <a:rPr lang="ru-RU" sz="2000" dirty="0" smtClean="0">
                <a:effectLst/>
                <a:latin typeface="Monotype Corsiva" panose="03010101010201010101" pitchFamily="66" charset="0"/>
                <a:ea typeface="Times New Roman" panose="02020603050405020304" pitchFamily="18" charset="0"/>
              </a:rPr>
              <a:t> года (</a:t>
            </a:r>
            <a:r>
              <a:rPr lang="ru-RU" sz="2000" dirty="0" smtClean="0">
                <a:effectLst/>
                <a:latin typeface="Monotype Corsiva" panose="03010101010201010101" pitchFamily="66" charset="0"/>
                <a:ea typeface="Times New Roman" panose="02020603050405020304" pitchFamily="18" charset="0"/>
                <a:hlinkClick r:id="rId2"/>
              </a:rPr>
              <a:t>п. 4 ст. 3</a:t>
            </a:r>
            <a:r>
              <a:rPr lang="ru-RU" sz="2000" dirty="0" smtClean="0">
                <a:effectLst/>
                <a:latin typeface="Monotype Corsiva" panose="03010101010201010101" pitchFamily="66" charset="0"/>
                <a:ea typeface="Times New Roman" panose="02020603050405020304" pitchFamily="18" charset="0"/>
              </a:rPr>
              <a:t> Федерального закона от 24.09.2022 № 371-ФЗ). Поэтому мы должны разработать и утвердить свою образовательную программу с учетом ФГОС ДО и федеральной программы.</a:t>
            </a:r>
            <a:endParaRPr lang="ru-RU" sz="2000" dirty="0">
              <a:effectLst/>
              <a:latin typeface="Monotype Corsiva" panose="03010101010201010101" pitchFamily="66" charset="0"/>
              <a:ea typeface="Times New Roman" panose="02020603050405020304" pitchFamily="18" charset="0"/>
            </a:endParaRPr>
          </a:p>
        </p:txBody>
      </p:sp>
      <p:pic>
        <p:nvPicPr>
          <p:cNvPr id="3" name="Picture 2" descr="https://almamater13.ru/800/600/http/ds7mr.ru/about/%D0%A4%D0%93%D0%9E%D0%A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13" t="10257" r="52409" b="10245"/>
          <a:stretch/>
        </p:blipFill>
        <p:spPr bwMode="auto">
          <a:xfrm>
            <a:off x="1187732" y="1120537"/>
            <a:ext cx="1587551" cy="240068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a:srcRect l="31100" t="10781" r="26376" b="5179"/>
          <a:stretch/>
        </p:blipFill>
        <p:spPr>
          <a:xfrm>
            <a:off x="2863736" y="3609474"/>
            <a:ext cx="1988780" cy="2209756"/>
          </a:xfrm>
          <a:prstGeom prst="rect">
            <a:avLst/>
          </a:prstGeom>
        </p:spPr>
      </p:pic>
    </p:spTree>
    <p:extLst>
      <p:ext uri="{BB962C8B-B14F-4D97-AF65-F5344CB8AC3E}">
        <p14:creationId xmlns:p14="http://schemas.microsoft.com/office/powerpoint/2010/main" val="155846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3263" y="1154995"/>
            <a:ext cx="3858126" cy="3539430"/>
          </a:xfrm>
          <a:prstGeom prst="rect">
            <a:avLst/>
          </a:prstGeom>
        </p:spPr>
        <p:txBody>
          <a:bodyPr wrap="square">
            <a:spAutoFit/>
          </a:bodyPr>
          <a:lstStyle/>
          <a:p>
            <a:pPr algn="ctr"/>
            <a:r>
              <a:rPr lang="ru-RU" sz="1400" b="1" i="1" u="sng" dirty="0" smtClean="0">
                <a:solidFill>
                  <a:srgbClr val="FF0000"/>
                </a:solidFill>
                <a:latin typeface="Monotype Corsiva" panose="03010101010201010101" pitchFamily="66" charset="0"/>
                <a:cs typeface="Times New Roman" panose="02020603050405020304" pitchFamily="18" charset="0"/>
              </a:rPr>
              <a:t>Цель новой ФОП ДО</a:t>
            </a:r>
          </a:p>
          <a:p>
            <a:pPr algn="ctr"/>
            <a:endParaRPr lang="ru-RU" sz="1400" dirty="0" smtClean="0">
              <a:latin typeface="Monotype Corsiva" panose="03010101010201010101" pitchFamily="66" charset="0"/>
              <a:cs typeface="Times New Roman" panose="02020603050405020304" pitchFamily="18" charset="0"/>
            </a:endParaRPr>
          </a:p>
          <a:p>
            <a:pPr algn="ctr"/>
            <a:r>
              <a:rPr lang="ru-RU" sz="1400" dirty="0" smtClean="0">
                <a:latin typeface="Monotype Corsiva" panose="03010101010201010101" pitchFamily="66" charset="0"/>
                <a:cs typeface="Times New Roman" panose="02020603050405020304" pitchFamily="18" charset="0"/>
              </a:rPr>
              <a:t>разностороннее развитие в период дошкольного детства с учетом возрастных и индивидуальных особенностей на основе духовно-нравственных ценностей российского народа </a:t>
            </a:r>
            <a:r>
              <a:rPr lang="ru-RU" sz="1400" i="1" dirty="0" smtClean="0">
                <a:latin typeface="Monotype Corsiva" panose="03010101010201010101" pitchFamily="66" charset="0"/>
                <a:cs typeface="Times New Roman" panose="02020603050405020304" pitchFamily="18" charset="0"/>
              </a:rPr>
              <a:t>(жизнь, достоинство, права и свободы человека, патриотизм, гражданственность, служение Отечеству, и ответственность за его судьбу,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 </a:t>
            </a:r>
            <a:r>
              <a:rPr lang="ru-RU" sz="1400" dirty="0" smtClean="0">
                <a:latin typeface="Monotype Corsiva" panose="03010101010201010101" pitchFamily="66" charset="0"/>
                <a:cs typeface="Times New Roman" panose="02020603050405020304" pitchFamily="18" charset="0"/>
              </a:rPr>
              <a:t>исторических и национально-культурных традиций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269831" y="1283331"/>
            <a:ext cx="5751095" cy="4524315"/>
          </a:xfrm>
          <a:prstGeom prst="rect">
            <a:avLst/>
          </a:prstGeom>
        </p:spPr>
        <p:txBody>
          <a:bodyPr wrap="square">
            <a:spAutoFit/>
          </a:bodyPr>
          <a:lstStyle/>
          <a:p>
            <a:pPr algn="ctr"/>
            <a:r>
              <a:rPr lang="ru-RU" sz="1200" b="1" i="1" dirty="0" smtClean="0">
                <a:solidFill>
                  <a:srgbClr val="FF0000"/>
                </a:solidFill>
                <a:latin typeface="Monotype Corsiva" panose="03010101010201010101" pitchFamily="66" charset="0"/>
                <a:cs typeface="Times New Roman" panose="02020603050405020304" pitchFamily="18" charset="0"/>
              </a:rPr>
              <a:t>Задачи ФОП ДО (новое):</a:t>
            </a:r>
          </a:p>
          <a:p>
            <a:endParaRPr lang="ru-RU" sz="1200" dirty="0" smtClean="0">
              <a:latin typeface="Monotype Corsiva" panose="03010101010201010101" pitchFamily="66" charset="0"/>
              <a:cs typeface="Times New Roman" panose="02020603050405020304" pitchFamily="18" charset="0"/>
            </a:endParaRP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Обеспечить </a:t>
            </a:r>
            <a:r>
              <a:rPr lang="ru-RU" sz="1200" b="1" dirty="0" smtClean="0">
                <a:latin typeface="Monotype Corsiva" panose="03010101010201010101" pitchFamily="66" charset="0"/>
                <a:cs typeface="Times New Roman" panose="02020603050405020304" pitchFamily="18" charset="0"/>
              </a:rPr>
              <a:t>единые</a:t>
            </a:r>
            <a:r>
              <a:rPr lang="ru-RU" sz="1200" dirty="0" smtClean="0">
                <a:latin typeface="Monotype Corsiva" panose="03010101010201010101" pitchFamily="66" charset="0"/>
                <a:cs typeface="Times New Roman" panose="02020603050405020304" pitchFamily="18" charset="0"/>
              </a:rPr>
              <a:t> для России </a:t>
            </a:r>
            <a:r>
              <a:rPr lang="ru-RU" sz="1200" b="1" dirty="0" smtClean="0">
                <a:latin typeface="Monotype Corsiva" panose="03010101010201010101" pitchFamily="66" charset="0"/>
                <a:cs typeface="Times New Roman" panose="02020603050405020304" pitchFamily="18" charset="0"/>
              </a:rPr>
              <a:t>содержание</a:t>
            </a:r>
            <a:r>
              <a:rPr lang="ru-RU" sz="1200" dirty="0" smtClean="0">
                <a:latin typeface="Monotype Corsiva" panose="03010101010201010101" pitchFamily="66" charset="0"/>
                <a:cs typeface="Times New Roman" panose="02020603050405020304" pitchFamily="18" charset="0"/>
              </a:rPr>
              <a:t> дошкольного образования </a:t>
            </a:r>
            <a:r>
              <a:rPr lang="ru-RU" sz="1200" b="1" dirty="0" smtClean="0">
                <a:latin typeface="Monotype Corsiva" panose="03010101010201010101" pitchFamily="66" charset="0"/>
                <a:cs typeface="Times New Roman" panose="02020603050405020304" pitchFamily="18" charset="0"/>
              </a:rPr>
              <a:t>планируемые</a:t>
            </a:r>
          </a:p>
          <a:p>
            <a:pPr lvl="0"/>
            <a:r>
              <a:rPr lang="ru-RU" sz="1200" b="1" dirty="0" smtClean="0">
                <a:latin typeface="Monotype Corsiva" panose="03010101010201010101" pitchFamily="66" charset="0"/>
                <a:cs typeface="Times New Roman" panose="02020603050405020304" pitchFamily="18" charset="0"/>
              </a:rPr>
              <a:t>результаты</a:t>
            </a:r>
            <a:r>
              <a:rPr lang="ru-RU" sz="1200" dirty="0" smtClean="0">
                <a:latin typeface="Monotype Corsiva" panose="03010101010201010101" pitchFamily="66" charset="0"/>
                <a:cs typeface="Times New Roman" panose="02020603050405020304" pitchFamily="18" charset="0"/>
              </a:rPr>
              <a:t> освоения образовательной программы;</a:t>
            </a: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Приобщать детей в соответствии с возрастными особенностями </a:t>
            </a:r>
            <a:r>
              <a:rPr lang="ru-RU" sz="1200" b="1" dirty="0" smtClean="0">
                <a:latin typeface="Monotype Corsiva" panose="03010101010201010101" pitchFamily="66" charset="0"/>
                <a:cs typeface="Times New Roman" panose="02020603050405020304" pitchFamily="18" charset="0"/>
              </a:rPr>
              <a:t>к базовым ценностям</a:t>
            </a:r>
          </a:p>
          <a:p>
            <a:pPr lvl="0"/>
            <a:r>
              <a:rPr lang="ru-RU" sz="1200" b="1" dirty="0" smtClean="0">
                <a:latin typeface="Monotype Corsiva" panose="03010101010201010101" pitchFamily="66" charset="0"/>
                <a:cs typeface="Times New Roman" panose="02020603050405020304" pitchFamily="18" charset="0"/>
              </a:rPr>
              <a:t>российского народа, создание условий для формирования ценностного отношения к окружающему миру, становления опыта действий и поступков на основе осмысления ценностей;</a:t>
            </a:r>
            <a:endParaRPr lang="ru-RU" sz="1200" dirty="0" smtClean="0">
              <a:latin typeface="Monotype Corsiva" panose="03010101010201010101" pitchFamily="66" charset="0"/>
              <a:cs typeface="Times New Roman" panose="02020603050405020304" pitchFamily="18" charset="0"/>
            </a:endParaRP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Выстраивать, структурировать содержание образовательной деятельности на основе учета</a:t>
            </a:r>
          </a:p>
          <a:p>
            <a:pPr lvl="0"/>
            <a:r>
              <a:rPr lang="ru-RU" sz="1200" dirty="0" smtClean="0">
                <a:latin typeface="Monotype Corsiva" panose="03010101010201010101" pitchFamily="66" charset="0"/>
                <a:cs typeface="Times New Roman" panose="02020603050405020304" pitchFamily="18" charset="0"/>
              </a:rPr>
              <a:t>возрастных и индивидуальных особенностей развития детей;</a:t>
            </a: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Создать условия для равного доступа к образованию для всех детей дошкольного возраста</a:t>
            </a:r>
          </a:p>
          <a:p>
            <a:pPr lvl="0"/>
            <a:r>
              <a:rPr lang="ru-RU" sz="1200" dirty="0" smtClean="0">
                <a:latin typeface="Monotype Corsiva" panose="03010101010201010101" pitchFamily="66" charset="0"/>
                <a:cs typeface="Times New Roman" panose="02020603050405020304" pitchFamily="18" charset="0"/>
              </a:rPr>
              <a:t>с учетом разнообразия образовательных потребностей и индивидуальных возможностей;</a:t>
            </a: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Обеспечить охрану и укрепление физического и психического здоровья детей, в том числе их</a:t>
            </a:r>
          </a:p>
          <a:p>
            <a:pPr lvl="0"/>
            <a:r>
              <a:rPr lang="ru-RU" sz="1200" dirty="0" smtClean="0">
                <a:latin typeface="Monotype Corsiva" panose="03010101010201010101" pitchFamily="66" charset="0"/>
                <a:cs typeface="Times New Roman" panose="02020603050405020304" pitchFamily="18" charset="0"/>
              </a:rPr>
              <a:t>эмоционального благополучия;</a:t>
            </a: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Обеспечить развитие физических, личностных, нравственных качеств и основ патриотизма,</a:t>
            </a:r>
          </a:p>
          <a:p>
            <a:pPr lvl="0"/>
            <a:r>
              <a:rPr lang="ru-RU" sz="1200" dirty="0" smtClean="0">
                <a:latin typeface="Monotype Corsiva" panose="03010101010201010101" pitchFamily="66" charset="0"/>
                <a:cs typeface="Times New Roman" panose="02020603050405020304" pitchFamily="18" charset="0"/>
              </a:rPr>
              <a:t>интеллектуальных и художественно-творческих способностей ребенка, его инициативности, самостоятельности и ответственности;</a:t>
            </a: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Обеспечить психолого-педагогическую поддержку семье и повышение компетентности</a:t>
            </a:r>
          </a:p>
          <a:p>
            <a:pPr lvl="0"/>
            <a:r>
              <a:rPr lang="ru-RU" sz="1200" dirty="0" smtClean="0">
                <a:latin typeface="Monotype Corsiva" panose="03010101010201010101" pitchFamily="66" charset="0"/>
                <a:cs typeface="Times New Roman" panose="02020603050405020304" pitchFamily="18" charset="0"/>
              </a:rPr>
              <a:t>родителей в вопросах воспитания, обучения и развития, охраны и укрепления здоровья детей, обеспечения их безопасности;</a:t>
            </a:r>
          </a:p>
          <a:p>
            <a:pPr marL="285750" lvl="0" indent="-285750">
              <a:buFont typeface="Wingdings" panose="05000000000000000000" pitchFamily="2" charset="2"/>
              <a:buChar char="Ø"/>
            </a:pPr>
            <a:r>
              <a:rPr lang="ru-RU" sz="1200" dirty="0" smtClean="0">
                <a:latin typeface="Monotype Corsiva" panose="03010101010201010101" pitchFamily="66" charset="0"/>
                <a:cs typeface="Times New Roman" panose="02020603050405020304" pitchFamily="18" charset="0"/>
              </a:rPr>
              <a:t>Обеспечить </a:t>
            </a:r>
            <a:r>
              <a:rPr lang="ru-RU" sz="1200" b="1" dirty="0" smtClean="0">
                <a:latin typeface="Monotype Corsiva" panose="03010101010201010101" pitchFamily="66" charset="0"/>
                <a:cs typeface="Times New Roman" panose="02020603050405020304" pitchFamily="18" charset="0"/>
              </a:rPr>
              <a:t>достижение детьми на этапе завершения ДО уровня развития, необходимого</a:t>
            </a:r>
          </a:p>
          <a:p>
            <a:pPr lvl="0"/>
            <a:r>
              <a:rPr lang="ru-RU" sz="1200" b="1" dirty="0" smtClean="0">
                <a:latin typeface="Monotype Corsiva" panose="03010101010201010101" pitchFamily="66" charset="0"/>
                <a:cs typeface="Times New Roman" panose="02020603050405020304" pitchFamily="18" charset="0"/>
              </a:rPr>
              <a:t>и достаточного для успешного освоения</a:t>
            </a:r>
            <a:r>
              <a:rPr lang="ru-RU" sz="1200" dirty="0" smtClean="0">
                <a:latin typeface="Monotype Corsiva" panose="03010101010201010101" pitchFamily="66" charset="0"/>
                <a:cs typeface="Times New Roman" panose="02020603050405020304" pitchFamily="18" charset="0"/>
              </a:rPr>
              <a:t> ими образовательных программ начального общего образования.</a:t>
            </a:r>
            <a:endParaRPr lang="ru-RU" sz="1200" dirty="0">
              <a:latin typeface="Monotype Corsiva" panose="03010101010201010101" pitchFamily="66" charset="0"/>
              <a:cs typeface="Times New Roman" panose="02020603050405020304" pitchFamily="18" charset="0"/>
            </a:endParaRPr>
          </a:p>
        </p:txBody>
      </p:sp>
    </p:spTree>
    <p:extLst>
      <p:ext uri="{BB962C8B-B14F-4D97-AF65-F5344CB8AC3E}">
        <p14:creationId xmlns:p14="http://schemas.microsoft.com/office/powerpoint/2010/main" val="237132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7179" y="1101830"/>
            <a:ext cx="6096000" cy="595676"/>
          </a:xfrm>
          <a:prstGeom prst="rect">
            <a:avLst/>
          </a:prstGeom>
        </p:spPr>
        <p:txBody>
          <a:bodyPr>
            <a:spAutoFit/>
          </a:bodyPr>
          <a:lstStyle/>
          <a:p>
            <a:pPr>
              <a:lnSpc>
                <a:spcPts val="1900"/>
              </a:lnSpc>
              <a:spcBef>
                <a:spcPts val="1800"/>
              </a:spcBef>
              <a:spcAft>
                <a:spcPts val="0"/>
              </a:spcAft>
            </a:pPr>
            <a:r>
              <a:rPr lang="ru-RU" sz="2000" b="1" dirty="0">
                <a:solidFill>
                  <a:srgbClr val="FF0000"/>
                </a:solidFill>
                <a:latin typeface="Monotype Corsiva" panose="03010101010201010101" pitchFamily="66" charset="0"/>
                <a:ea typeface="Arial" panose="020B0604020202020204" pitchFamily="34" charset="0"/>
              </a:rPr>
              <a:t>П</a:t>
            </a:r>
            <a:r>
              <a:rPr lang="ru-RU" sz="2000" b="1" dirty="0" smtClean="0">
                <a:solidFill>
                  <a:srgbClr val="FF0000"/>
                </a:solidFill>
                <a:effectLst/>
                <a:latin typeface="Monotype Corsiva" panose="03010101010201010101" pitchFamily="66" charset="0"/>
                <a:ea typeface="Arial" panose="020B0604020202020204" pitchFamily="34" charset="0"/>
              </a:rPr>
              <a:t>едагогическая диагностика детей в рамках перехода              на ФОП ДО</a:t>
            </a:r>
            <a:endParaRPr lang="ru-RU" sz="2000" b="1" dirty="0">
              <a:solidFill>
                <a:srgbClr val="FF0000"/>
              </a:solidFill>
              <a:effectLst/>
              <a:latin typeface="Monotype Corsiva" panose="03010101010201010101" pitchFamily="66" charset="0"/>
              <a:ea typeface="Arial" panose="020B0604020202020204" pitchFamily="34" charset="0"/>
            </a:endParaRPr>
          </a:p>
        </p:txBody>
      </p:sp>
      <p:sp>
        <p:nvSpPr>
          <p:cNvPr id="3" name="TextBox 2"/>
          <p:cNvSpPr txBox="1"/>
          <p:nvPr/>
        </p:nvSpPr>
        <p:spPr>
          <a:xfrm>
            <a:off x="1066800" y="2414626"/>
            <a:ext cx="3813865" cy="830997"/>
          </a:xfrm>
          <a:prstGeom prst="rect">
            <a:avLst/>
          </a:prstGeom>
          <a:noFill/>
        </p:spPr>
        <p:txBody>
          <a:bodyPr wrap="none" rtlCol="0">
            <a:spAutoFit/>
          </a:bodyPr>
          <a:lstStyle/>
          <a:p>
            <a:r>
              <a:rPr lang="ru-RU" sz="2400" dirty="0" smtClean="0">
                <a:latin typeface="Monotype Corsiva" panose="03010101010201010101" pitchFamily="66" charset="0"/>
              </a:rPr>
              <a:t>ИНФРАСТРУКТУРА ДОО </a:t>
            </a:r>
          </a:p>
          <a:p>
            <a:r>
              <a:rPr lang="ru-RU" sz="2400" dirty="0" smtClean="0">
                <a:latin typeface="Monotype Corsiva" panose="03010101010201010101" pitchFamily="66" charset="0"/>
              </a:rPr>
              <a:t>имеет две составляющие</a:t>
            </a:r>
            <a:endParaRPr lang="ru-RU" sz="2400" dirty="0">
              <a:latin typeface="Monotype Corsiva" panose="03010101010201010101" pitchFamily="66" charset="0"/>
            </a:endParaRPr>
          </a:p>
        </p:txBody>
      </p:sp>
      <p:sp>
        <p:nvSpPr>
          <p:cNvPr id="4" name="TextBox 3"/>
          <p:cNvSpPr txBox="1"/>
          <p:nvPr/>
        </p:nvSpPr>
        <p:spPr>
          <a:xfrm>
            <a:off x="5862945" y="2091460"/>
            <a:ext cx="5032147" cy="646331"/>
          </a:xfrm>
          <a:prstGeom prst="rect">
            <a:avLst/>
          </a:prstGeom>
          <a:noFill/>
        </p:spPr>
        <p:txBody>
          <a:bodyPr wrap="none" rtlCol="0">
            <a:spAutoFit/>
          </a:bodyPr>
          <a:lstStyle/>
          <a:p>
            <a:r>
              <a:rPr lang="ru-RU" dirty="0" smtClean="0"/>
              <a:t>Инвариантная – обеспечивает решение</a:t>
            </a:r>
          </a:p>
          <a:p>
            <a:r>
              <a:rPr lang="ru-RU" dirty="0" smtClean="0"/>
              <a:t> задач ФГОС ДО в процессе реализации ФОП ДО</a:t>
            </a:r>
            <a:endParaRPr lang="ru-RU" dirty="0"/>
          </a:p>
        </p:txBody>
      </p:sp>
      <p:sp>
        <p:nvSpPr>
          <p:cNvPr id="5" name="TextBox 4"/>
          <p:cNvSpPr txBox="1"/>
          <p:nvPr/>
        </p:nvSpPr>
        <p:spPr>
          <a:xfrm>
            <a:off x="5074508" y="3962743"/>
            <a:ext cx="5117106" cy="1200329"/>
          </a:xfrm>
          <a:prstGeom prst="rect">
            <a:avLst/>
          </a:prstGeom>
          <a:noFill/>
        </p:spPr>
        <p:txBody>
          <a:bodyPr wrap="none" rtlCol="0">
            <a:spAutoFit/>
          </a:bodyPr>
          <a:lstStyle/>
          <a:p>
            <a:r>
              <a:rPr lang="ru-RU" dirty="0" smtClean="0"/>
              <a:t>Вариативная –обеспечивает решение</a:t>
            </a:r>
          </a:p>
          <a:p>
            <a:r>
              <a:rPr lang="ru-RU" dirty="0" smtClean="0"/>
              <a:t>с учетом социокультурных, региональных </a:t>
            </a:r>
          </a:p>
          <a:p>
            <a:r>
              <a:rPr lang="ru-RU" dirty="0" smtClean="0"/>
              <a:t>особенностей ДОО, особенностей организации</a:t>
            </a:r>
          </a:p>
          <a:p>
            <a:r>
              <a:rPr lang="ru-RU" dirty="0" smtClean="0"/>
              <a:t>Дошкольного образования того или иного субъекта</a:t>
            </a:r>
            <a:endParaRPr lang="ru-RU" dirty="0"/>
          </a:p>
        </p:txBody>
      </p:sp>
    </p:spTree>
    <p:extLst>
      <p:ext uri="{BB962C8B-B14F-4D97-AF65-F5344CB8AC3E}">
        <p14:creationId xmlns:p14="http://schemas.microsoft.com/office/powerpoint/2010/main" val="18775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1683" y="1065145"/>
            <a:ext cx="6096000" cy="2246769"/>
          </a:xfrm>
          <a:prstGeom prst="rect">
            <a:avLst/>
          </a:prstGeom>
        </p:spPr>
        <p:txBody>
          <a:bodyPr>
            <a:spAutoFit/>
          </a:bodyPr>
          <a:lstStyle/>
          <a:p>
            <a:r>
              <a:rPr lang="ru-RU" sz="2000" b="1" dirty="0">
                <a:solidFill>
                  <a:srgbClr val="FF0000"/>
                </a:solidFill>
                <a:latin typeface="Monotype Corsiva" panose="03010101010201010101" pitchFamily="66" charset="0"/>
              </a:rPr>
              <a:t>Наблюдение – основной</a:t>
            </a:r>
          </a:p>
          <a:p>
            <a:r>
              <a:rPr lang="ru-RU" sz="2000" b="1" dirty="0">
                <a:solidFill>
                  <a:srgbClr val="FF0000"/>
                </a:solidFill>
                <a:latin typeface="Monotype Corsiva" panose="03010101010201010101" pitchFamily="66" charset="0"/>
              </a:rPr>
              <a:t>метод педагогической</a:t>
            </a:r>
          </a:p>
          <a:p>
            <a:r>
              <a:rPr lang="ru-RU" sz="2000" b="1" dirty="0">
                <a:solidFill>
                  <a:srgbClr val="FF0000"/>
                </a:solidFill>
                <a:latin typeface="Monotype Corsiva" panose="03010101010201010101" pitchFamily="66" charset="0"/>
              </a:rPr>
              <a:t>диагностики</a:t>
            </a:r>
          </a:p>
          <a:p>
            <a:r>
              <a:rPr lang="ru-RU" sz="2000" b="1" dirty="0">
                <a:solidFill>
                  <a:srgbClr val="000000"/>
                </a:solidFill>
                <a:latin typeface="Monotype Corsiva" panose="03010101010201010101" pitchFamily="66" charset="0"/>
              </a:rPr>
              <a:t>Также допускаются</a:t>
            </a:r>
          </a:p>
          <a:p>
            <a:r>
              <a:rPr lang="ru-RU" sz="2000" b="1" dirty="0" err="1">
                <a:solidFill>
                  <a:srgbClr val="000000"/>
                </a:solidFill>
                <a:latin typeface="Monotype Corsiva" panose="03010101010201010101" pitchFamily="66" charset="0"/>
              </a:rPr>
              <a:t>малоформализованные</a:t>
            </a:r>
            <a:endParaRPr lang="ru-RU" sz="2000" b="1" dirty="0">
              <a:solidFill>
                <a:srgbClr val="000000"/>
              </a:solidFill>
              <a:latin typeface="Monotype Corsiva" panose="03010101010201010101" pitchFamily="66" charset="0"/>
            </a:endParaRPr>
          </a:p>
          <a:p>
            <a:r>
              <a:rPr lang="ru-RU" sz="2000" b="1" dirty="0">
                <a:solidFill>
                  <a:srgbClr val="000000"/>
                </a:solidFill>
                <a:latin typeface="Monotype Corsiva" panose="03010101010201010101" pitchFamily="66" charset="0"/>
              </a:rPr>
              <a:t>методы и специальные</a:t>
            </a:r>
          </a:p>
          <a:p>
            <a:r>
              <a:rPr lang="ru-RU" sz="2000" b="1" dirty="0">
                <a:solidFill>
                  <a:srgbClr val="000000"/>
                </a:solidFill>
                <a:latin typeface="Monotype Corsiva" panose="03010101010201010101" pitchFamily="66" charset="0"/>
              </a:rPr>
              <a:t>методики диагностики</a:t>
            </a:r>
            <a:endParaRPr lang="ru-RU" sz="2000" dirty="0">
              <a:latin typeface="Monotype Corsiva" panose="03010101010201010101" pitchFamily="66" charset="0"/>
            </a:endParaRPr>
          </a:p>
        </p:txBody>
      </p:sp>
      <p:sp>
        <p:nvSpPr>
          <p:cNvPr id="3" name="Прямоугольник 2"/>
          <p:cNvSpPr/>
          <p:nvPr/>
        </p:nvSpPr>
        <p:spPr>
          <a:xfrm>
            <a:off x="7818864" y="1076690"/>
            <a:ext cx="2795239" cy="4247317"/>
          </a:xfrm>
          <a:prstGeom prst="rect">
            <a:avLst/>
          </a:prstGeom>
        </p:spPr>
        <p:txBody>
          <a:bodyPr wrap="square">
            <a:spAutoFit/>
          </a:bodyPr>
          <a:lstStyle/>
          <a:p>
            <a:r>
              <a:rPr lang="ru-RU" b="1" dirty="0" err="1">
                <a:solidFill>
                  <a:srgbClr val="FF0000"/>
                </a:solidFill>
                <a:latin typeface="Monotype Corsiva" panose="03010101010201010101" pitchFamily="66" charset="0"/>
              </a:rPr>
              <a:t>Малоформа</a:t>
            </a:r>
            <a:r>
              <a:rPr lang="ru-RU" b="1" dirty="0">
                <a:solidFill>
                  <a:srgbClr val="FF0000"/>
                </a:solidFill>
                <a:latin typeface="Monotype Corsiva" panose="03010101010201010101" pitchFamily="66" charset="0"/>
              </a:rPr>
              <a:t>-</a:t>
            </a:r>
          </a:p>
          <a:p>
            <a:r>
              <a:rPr lang="ru-RU" b="1" dirty="0" err="1">
                <a:solidFill>
                  <a:srgbClr val="FF0000"/>
                </a:solidFill>
                <a:latin typeface="Monotype Corsiva" panose="03010101010201010101" pitchFamily="66" charset="0"/>
              </a:rPr>
              <a:t>лизованные</a:t>
            </a:r>
            <a:endParaRPr lang="ru-RU" b="1" dirty="0">
              <a:solidFill>
                <a:srgbClr val="FF0000"/>
              </a:solidFill>
              <a:latin typeface="Monotype Corsiva" panose="03010101010201010101" pitchFamily="66" charset="0"/>
            </a:endParaRPr>
          </a:p>
          <a:p>
            <a:r>
              <a:rPr lang="ru-RU" b="1" dirty="0">
                <a:solidFill>
                  <a:srgbClr val="FF0000"/>
                </a:solidFill>
                <a:latin typeface="Monotype Corsiva" panose="03010101010201010101" pitchFamily="66" charset="0"/>
              </a:rPr>
              <a:t>диагностические</a:t>
            </a:r>
          </a:p>
          <a:p>
            <a:r>
              <a:rPr lang="ru-RU" b="1" dirty="0">
                <a:solidFill>
                  <a:srgbClr val="FF0000"/>
                </a:solidFill>
                <a:latin typeface="Monotype Corsiva" panose="03010101010201010101" pitchFamily="66" charset="0"/>
              </a:rPr>
              <a:t>методы</a:t>
            </a:r>
          </a:p>
          <a:p>
            <a:r>
              <a:rPr lang="ru-RU" b="1" dirty="0">
                <a:latin typeface="Monotype Corsiva" panose="03010101010201010101" pitchFamily="66" charset="0"/>
              </a:rPr>
              <a:t>– Наблюдение</a:t>
            </a:r>
          </a:p>
          <a:p>
            <a:r>
              <a:rPr lang="ru-RU" b="1" dirty="0">
                <a:latin typeface="Monotype Corsiva" panose="03010101010201010101" pitchFamily="66" charset="0"/>
              </a:rPr>
              <a:t>– Свободные беседы с детьми</a:t>
            </a:r>
          </a:p>
          <a:p>
            <a:r>
              <a:rPr lang="ru-RU" b="1" dirty="0">
                <a:latin typeface="Monotype Corsiva" panose="03010101010201010101" pitchFamily="66" charset="0"/>
              </a:rPr>
              <a:t>– Анализ продуктов детской</a:t>
            </a:r>
          </a:p>
          <a:p>
            <a:r>
              <a:rPr lang="ru-RU" b="1" dirty="0">
                <a:latin typeface="Monotype Corsiva" panose="03010101010201010101" pitchFamily="66" charset="0"/>
              </a:rPr>
              <a:t>деятельности: рисунков, работ</a:t>
            </a:r>
          </a:p>
          <a:p>
            <a:r>
              <a:rPr lang="ru-RU" b="1" dirty="0">
                <a:latin typeface="Monotype Corsiva" panose="03010101010201010101" pitchFamily="66" charset="0"/>
              </a:rPr>
              <a:t>по лепке, аппликации, построек,</a:t>
            </a:r>
          </a:p>
          <a:p>
            <a:r>
              <a:rPr lang="ru-RU" b="1" dirty="0">
                <a:latin typeface="Monotype Corsiva" panose="03010101010201010101" pitchFamily="66" charset="0"/>
              </a:rPr>
              <a:t>поделок</a:t>
            </a:r>
          </a:p>
          <a:p>
            <a:r>
              <a:rPr lang="ru-RU" b="1" dirty="0">
                <a:latin typeface="Monotype Corsiva" panose="03010101010201010101" pitchFamily="66" charset="0"/>
              </a:rPr>
              <a:t>– Специальные диагностические</a:t>
            </a:r>
          </a:p>
          <a:p>
            <a:r>
              <a:rPr lang="ru-RU" b="1" dirty="0">
                <a:latin typeface="Monotype Corsiva" panose="03010101010201010101" pitchFamily="66" charset="0"/>
              </a:rPr>
              <a:t>ситуации</a:t>
            </a:r>
          </a:p>
        </p:txBody>
      </p:sp>
      <p:sp>
        <p:nvSpPr>
          <p:cNvPr id="4" name="Прямоугольник 3"/>
          <p:cNvSpPr/>
          <p:nvPr/>
        </p:nvSpPr>
        <p:spPr>
          <a:xfrm>
            <a:off x="4161263" y="3081094"/>
            <a:ext cx="5638800" cy="3139321"/>
          </a:xfrm>
          <a:prstGeom prst="rect">
            <a:avLst/>
          </a:prstGeom>
        </p:spPr>
        <p:txBody>
          <a:bodyPr wrap="square">
            <a:spAutoFit/>
          </a:bodyPr>
          <a:lstStyle/>
          <a:p>
            <a:r>
              <a:rPr lang="ru-RU" b="1" dirty="0">
                <a:solidFill>
                  <a:srgbClr val="FF0000"/>
                </a:solidFill>
                <a:latin typeface="Monotype Corsiva" panose="03010101010201010101" pitchFamily="66" charset="0"/>
              </a:rPr>
              <a:t>Специальные</a:t>
            </a:r>
          </a:p>
          <a:p>
            <a:r>
              <a:rPr lang="ru-RU" b="1" dirty="0">
                <a:solidFill>
                  <a:srgbClr val="FF0000"/>
                </a:solidFill>
                <a:latin typeface="Monotype Corsiva" panose="03010101010201010101" pitchFamily="66" charset="0"/>
              </a:rPr>
              <a:t>методики</a:t>
            </a:r>
          </a:p>
          <a:p>
            <a:r>
              <a:rPr lang="ru-RU" b="1" dirty="0">
                <a:solidFill>
                  <a:srgbClr val="FF0000"/>
                </a:solidFill>
                <a:latin typeface="Monotype Corsiva" panose="03010101010201010101" pitchFamily="66" charset="0"/>
              </a:rPr>
              <a:t>диагностики</a:t>
            </a:r>
          </a:p>
          <a:p>
            <a:r>
              <a:rPr lang="ru-RU" b="1" dirty="0">
                <a:solidFill>
                  <a:srgbClr val="FF0000"/>
                </a:solidFill>
                <a:latin typeface="Monotype Corsiva" panose="03010101010201010101" pitchFamily="66" charset="0"/>
              </a:rPr>
              <a:t>по направлениям</a:t>
            </a:r>
          </a:p>
          <a:p>
            <a:r>
              <a:rPr lang="ru-RU" b="1" dirty="0">
                <a:solidFill>
                  <a:srgbClr val="FF0000"/>
                </a:solidFill>
                <a:latin typeface="Monotype Corsiva" panose="03010101010201010101" pitchFamily="66" charset="0"/>
              </a:rPr>
              <a:t>развития</a:t>
            </a:r>
          </a:p>
          <a:p>
            <a:r>
              <a:rPr lang="ru-RU" b="1" dirty="0">
                <a:latin typeface="Monotype Corsiva" panose="03010101010201010101" pitchFamily="66" charset="0"/>
              </a:rPr>
              <a:t>– Физическое развитие</a:t>
            </a:r>
          </a:p>
          <a:p>
            <a:r>
              <a:rPr lang="ru-RU" b="1" dirty="0">
                <a:latin typeface="Monotype Corsiva" panose="03010101010201010101" pitchFamily="66" charset="0"/>
              </a:rPr>
              <a:t>– Коммуникативное развитие</a:t>
            </a:r>
          </a:p>
          <a:p>
            <a:r>
              <a:rPr lang="ru-RU" b="1" dirty="0">
                <a:latin typeface="Monotype Corsiva" panose="03010101010201010101" pitchFamily="66" charset="0"/>
              </a:rPr>
              <a:t>– Познавательное развитие</a:t>
            </a:r>
          </a:p>
          <a:p>
            <a:r>
              <a:rPr lang="ru-RU" b="1" dirty="0">
                <a:latin typeface="Monotype Corsiva" panose="03010101010201010101" pitchFamily="66" charset="0"/>
              </a:rPr>
              <a:t>– Речевое развитие</a:t>
            </a:r>
          </a:p>
          <a:p>
            <a:r>
              <a:rPr lang="ru-RU" b="1" dirty="0">
                <a:latin typeface="Monotype Corsiva" panose="03010101010201010101" pitchFamily="66" charset="0"/>
              </a:rPr>
              <a:t>– Художественно -эстетическое</a:t>
            </a:r>
          </a:p>
          <a:p>
            <a:r>
              <a:rPr lang="ru-RU" b="1" dirty="0">
                <a:latin typeface="Monotype Corsiva" panose="03010101010201010101" pitchFamily="66" charset="0"/>
              </a:rPr>
              <a:t>развитие</a:t>
            </a:r>
          </a:p>
        </p:txBody>
      </p:sp>
      <p:sp>
        <p:nvSpPr>
          <p:cNvPr id="5" name="Прямоугольник 4"/>
          <p:cNvSpPr/>
          <p:nvPr/>
        </p:nvSpPr>
        <p:spPr>
          <a:xfrm>
            <a:off x="4339683" y="1057457"/>
            <a:ext cx="6096000" cy="2031325"/>
          </a:xfrm>
          <a:prstGeom prst="rect">
            <a:avLst/>
          </a:prstGeom>
        </p:spPr>
        <p:txBody>
          <a:bodyPr>
            <a:spAutoFit/>
          </a:bodyPr>
          <a:lstStyle/>
          <a:p>
            <a:r>
              <a:rPr lang="ru-RU" b="1" dirty="0">
                <a:solidFill>
                  <a:srgbClr val="FF0000"/>
                </a:solidFill>
                <a:latin typeface="Monotype Corsiva" panose="03010101010201010101" pitchFamily="66" charset="0"/>
              </a:rPr>
              <a:t>Оптимальный способ</a:t>
            </a:r>
          </a:p>
          <a:p>
            <a:r>
              <a:rPr lang="ru-RU" b="1" dirty="0">
                <a:solidFill>
                  <a:srgbClr val="FF0000"/>
                </a:solidFill>
                <a:latin typeface="Monotype Corsiva" panose="03010101010201010101" pitchFamily="66" charset="0"/>
              </a:rPr>
              <a:t>фиксации результатов</a:t>
            </a:r>
          </a:p>
          <a:p>
            <a:r>
              <a:rPr lang="ru-RU" b="1" dirty="0">
                <a:solidFill>
                  <a:srgbClr val="FF0000"/>
                </a:solidFill>
                <a:latin typeface="Monotype Corsiva" panose="03010101010201010101" pitchFamily="66" charset="0"/>
              </a:rPr>
              <a:t>педагогической</a:t>
            </a:r>
          </a:p>
          <a:p>
            <a:r>
              <a:rPr lang="ru-RU" b="1" dirty="0">
                <a:solidFill>
                  <a:srgbClr val="FF0000"/>
                </a:solidFill>
                <a:latin typeface="Monotype Corsiva" panose="03010101010201010101" pitchFamily="66" charset="0"/>
              </a:rPr>
              <a:t>диагностики</a:t>
            </a:r>
          </a:p>
          <a:p>
            <a:r>
              <a:rPr lang="ru-RU" b="1" dirty="0">
                <a:solidFill>
                  <a:srgbClr val="000000"/>
                </a:solidFill>
                <a:latin typeface="Monotype Corsiva" panose="03010101010201010101" pitchFamily="66" charset="0"/>
              </a:rPr>
              <a:t>Составить карту развития</a:t>
            </a:r>
          </a:p>
          <a:p>
            <a:r>
              <a:rPr lang="ru-RU" b="1" dirty="0">
                <a:solidFill>
                  <a:srgbClr val="000000"/>
                </a:solidFill>
                <a:latin typeface="Monotype Corsiva" panose="03010101010201010101" pitchFamily="66" charset="0"/>
              </a:rPr>
              <a:t>детей по показателям</a:t>
            </a:r>
          </a:p>
          <a:p>
            <a:r>
              <a:rPr lang="ru-RU" b="1" dirty="0">
                <a:solidFill>
                  <a:srgbClr val="000000"/>
                </a:solidFill>
                <a:latin typeface="Monotype Corsiva" panose="03010101010201010101" pitchFamily="66" charset="0"/>
              </a:rPr>
              <a:t>возрастного развития</a:t>
            </a:r>
            <a:endParaRPr lang="ru-RU" dirty="0">
              <a:latin typeface="Monotype Corsiva" panose="03010101010201010101" pitchFamily="66" charset="0"/>
            </a:endParaRPr>
          </a:p>
        </p:txBody>
      </p:sp>
    </p:spTree>
    <p:extLst>
      <p:ext uri="{BB962C8B-B14F-4D97-AF65-F5344CB8AC3E}">
        <p14:creationId xmlns:p14="http://schemas.microsoft.com/office/powerpoint/2010/main" val="16315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4294" y="843038"/>
            <a:ext cx="6096000" cy="595676"/>
          </a:xfrm>
          <a:prstGeom prst="rect">
            <a:avLst/>
          </a:prstGeom>
        </p:spPr>
        <p:txBody>
          <a:bodyPr>
            <a:spAutoFit/>
          </a:bodyPr>
          <a:lstStyle/>
          <a:p>
            <a:pPr>
              <a:lnSpc>
                <a:spcPts val="1900"/>
              </a:lnSpc>
              <a:spcBef>
                <a:spcPts val="1800"/>
              </a:spcBef>
              <a:spcAft>
                <a:spcPts val="0"/>
              </a:spcAft>
            </a:pPr>
            <a:r>
              <a:rPr lang="ru-RU" sz="2000" b="1" dirty="0">
                <a:solidFill>
                  <a:srgbClr val="FF0000"/>
                </a:solidFill>
                <a:latin typeface="Monotype Corsiva" panose="03010101010201010101" pitchFamily="66" charset="0"/>
                <a:ea typeface="Arial" panose="020B0604020202020204" pitchFamily="34" charset="0"/>
              </a:rPr>
              <a:t>Р</a:t>
            </a:r>
            <a:r>
              <a:rPr lang="ru-RU" sz="2000" b="1" dirty="0" smtClean="0">
                <a:solidFill>
                  <a:srgbClr val="FF0000"/>
                </a:solidFill>
                <a:effectLst/>
                <a:latin typeface="Monotype Corsiva" panose="03010101010201010101" pitchFamily="66" charset="0"/>
                <a:ea typeface="Arial" panose="020B0604020202020204" pitchFamily="34" charset="0"/>
              </a:rPr>
              <a:t>абота с целевыми группами детей в рамках КРР с нового учебного года</a:t>
            </a:r>
            <a:endParaRPr lang="ru-RU" sz="2000" b="1" dirty="0">
              <a:solidFill>
                <a:srgbClr val="FF0000"/>
              </a:solidFill>
              <a:effectLst/>
              <a:latin typeface="Monotype Corsiva" panose="03010101010201010101" pitchFamily="66" charset="0"/>
              <a:ea typeface="Arial" panose="020B0604020202020204" pitchFamily="34" charset="0"/>
            </a:endParaRPr>
          </a:p>
        </p:txBody>
      </p:sp>
      <p:sp>
        <p:nvSpPr>
          <p:cNvPr id="3" name="Прямоугольник 2"/>
          <p:cNvSpPr/>
          <p:nvPr/>
        </p:nvSpPr>
        <p:spPr>
          <a:xfrm>
            <a:off x="810235" y="1554180"/>
            <a:ext cx="6721642" cy="2031325"/>
          </a:xfrm>
          <a:prstGeom prst="rect">
            <a:avLst/>
          </a:prstGeom>
        </p:spPr>
        <p:txBody>
          <a:bodyPr wrap="square">
            <a:spAutoFit/>
          </a:bodyPr>
          <a:lstStyle/>
          <a:p>
            <a:r>
              <a:rPr lang="ru-RU" sz="1400" b="1" dirty="0">
                <a:solidFill>
                  <a:srgbClr val="FF0000"/>
                </a:solidFill>
                <a:latin typeface="Monotype Corsiva" panose="03010101010201010101" pitchFamily="66" charset="0"/>
              </a:rPr>
              <a:t>Целевые группы</a:t>
            </a:r>
          </a:p>
          <a:p>
            <a:r>
              <a:rPr lang="ru-RU" sz="1400" b="1" dirty="0">
                <a:solidFill>
                  <a:srgbClr val="FF0000"/>
                </a:solidFill>
                <a:latin typeface="Monotype Corsiva" panose="03010101010201010101" pitchFamily="66" charset="0"/>
              </a:rPr>
              <a:t>детей</a:t>
            </a:r>
          </a:p>
          <a:p>
            <a:r>
              <a:rPr lang="ru-RU" sz="1400" b="1" dirty="0">
                <a:solidFill>
                  <a:srgbClr val="000000"/>
                </a:solidFill>
                <a:latin typeface="Monotype Corsiva" panose="03010101010201010101" pitchFamily="66" charset="0"/>
              </a:rPr>
              <a:t>Для этих групп детей в ДОО</a:t>
            </a:r>
          </a:p>
          <a:p>
            <a:r>
              <a:rPr lang="ru-RU" sz="1400" b="1" dirty="0">
                <a:solidFill>
                  <a:srgbClr val="000000"/>
                </a:solidFill>
                <a:latin typeface="Monotype Corsiva" panose="03010101010201010101" pitchFamily="66" charset="0"/>
              </a:rPr>
              <a:t>должны быть программы</a:t>
            </a:r>
          </a:p>
          <a:p>
            <a:r>
              <a:rPr lang="ru-RU" sz="1400" b="1" dirty="0">
                <a:solidFill>
                  <a:srgbClr val="000000"/>
                </a:solidFill>
                <a:latin typeface="Monotype Corsiva" panose="03010101010201010101" pitchFamily="66" charset="0"/>
              </a:rPr>
              <a:t>психолого-педагогического</a:t>
            </a:r>
          </a:p>
          <a:p>
            <a:r>
              <a:rPr lang="ru-RU" sz="1400" b="1" dirty="0">
                <a:solidFill>
                  <a:srgbClr val="000000"/>
                </a:solidFill>
                <a:latin typeface="Monotype Corsiva" panose="03010101010201010101" pitchFamily="66" charset="0"/>
              </a:rPr>
              <a:t>сопровождения</a:t>
            </a:r>
          </a:p>
          <a:p>
            <a:r>
              <a:rPr lang="ru-RU" sz="1400" b="1" dirty="0">
                <a:solidFill>
                  <a:srgbClr val="000000"/>
                </a:solidFill>
                <a:latin typeface="Monotype Corsiva" panose="03010101010201010101" pitchFamily="66" charset="0"/>
              </a:rPr>
              <a:t>Таких программ</a:t>
            </a:r>
          </a:p>
          <a:p>
            <a:r>
              <a:rPr lang="ru-RU" sz="1400" b="1" dirty="0">
                <a:solidFill>
                  <a:srgbClr val="000000"/>
                </a:solidFill>
                <a:latin typeface="Monotype Corsiva" panose="03010101010201010101" pitchFamily="66" charset="0"/>
              </a:rPr>
              <a:t>может быть</a:t>
            </a:r>
          </a:p>
          <a:p>
            <a:r>
              <a:rPr lang="ru-RU" sz="1400" b="1" dirty="0">
                <a:solidFill>
                  <a:srgbClr val="000000"/>
                </a:solidFill>
                <a:latin typeface="Monotype Corsiva" panose="03010101010201010101" pitchFamily="66" charset="0"/>
              </a:rPr>
              <a:t>несколько</a:t>
            </a:r>
            <a:endParaRPr lang="ru-RU" sz="1400" b="1" dirty="0">
              <a:latin typeface="Monotype Corsiva" panose="03010101010201010101" pitchFamily="66" charset="0"/>
            </a:endParaRPr>
          </a:p>
        </p:txBody>
      </p:sp>
      <p:sp>
        <p:nvSpPr>
          <p:cNvPr id="4" name="Прямоугольник 3"/>
          <p:cNvSpPr/>
          <p:nvPr/>
        </p:nvSpPr>
        <p:spPr>
          <a:xfrm>
            <a:off x="3272698" y="1531890"/>
            <a:ext cx="6096000" cy="2492990"/>
          </a:xfrm>
          <a:prstGeom prst="rect">
            <a:avLst/>
          </a:prstGeom>
        </p:spPr>
        <p:txBody>
          <a:bodyPr>
            <a:spAutoFit/>
          </a:bodyPr>
          <a:lstStyle/>
          <a:p>
            <a:r>
              <a:rPr lang="ru-RU" sz="1200" b="1" dirty="0">
                <a:solidFill>
                  <a:srgbClr val="FF0000"/>
                </a:solidFill>
                <a:latin typeface="Monotype Corsiva" panose="03010101010201010101" pitchFamily="66" charset="0"/>
              </a:rPr>
              <a:t>Восемь целевых</a:t>
            </a:r>
          </a:p>
          <a:p>
            <a:r>
              <a:rPr lang="ru-RU" sz="1200" b="1" dirty="0">
                <a:solidFill>
                  <a:srgbClr val="FF0000"/>
                </a:solidFill>
                <a:latin typeface="Monotype Corsiva" panose="03010101010201010101" pitchFamily="66" charset="0"/>
              </a:rPr>
              <a:t>групп детей</a:t>
            </a:r>
          </a:p>
          <a:p>
            <a:r>
              <a:rPr lang="ru-RU" sz="1200" b="1" dirty="0">
                <a:latin typeface="Monotype Corsiva" panose="03010101010201010101" pitchFamily="66" charset="0"/>
              </a:rPr>
              <a:t>1. </a:t>
            </a:r>
            <a:r>
              <a:rPr lang="ru-RU" sz="1200" b="1" dirty="0" err="1">
                <a:latin typeface="Monotype Corsiva" panose="03010101010201010101" pitchFamily="66" charset="0"/>
              </a:rPr>
              <a:t>Нормотипичные</a:t>
            </a:r>
            <a:r>
              <a:rPr lang="ru-RU" sz="1200" b="1" dirty="0">
                <a:latin typeface="Monotype Corsiva" panose="03010101010201010101" pitchFamily="66" charset="0"/>
              </a:rPr>
              <a:t> дети</a:t>
            </a:r>
          </a:p>
          <a:p>
            <a:r>
              <a:rPr lang="ru-RU" sz="1200" b="1" dirty="0">
                <a:latin typeface="Monotype Corsiva" panose="03010101010201010101" pitchFamily="66" charset="0"/>
              </a:rPr>
              <a:t>с нормативным кризисом развития</a:t>
            </a:r>
          </a:p>
          <a:p>
            <a:r>
              <a:rPr lang="ru-RU" sz="1200" b="1" dirty="0">
                <a:latin typeface="Monotype Corsiva" panose="03010101010201010101" pitchFamily="66" charset="0"/>
              </a:rPr>
              <a:t>2. Дети с ОВЗ и инвалидностью</a:t>
            </a:r>
          </a:p>
          <a:p>
            <a:r>
              <a:rPr lang="ru-RU" sz="1200" b="1" dirty="0">
                <a:latin typeface="Monotype Corsiva" panose="03010101010201010101" pitchFamily="66" charset="0"/>
              </a:rPr>
              <a:t>3. Дети под диспансерным</a:t>
            </a:r>
          </a:p>
          <a:p>
            <a:r>
              <a:rPr lang="ru-RU" sz="1200" b="1" dirty="0">
                <a:latin typeface="Monotype Corsiva" panose="03010101010201010101" pitchFamily="66" charset="0"/>
              </a:rPr>
              <a:t>наблюдением, часто болеющие</a:t>
            </a:r>
          </a:p>
          <a:p>
            <a:r>
              <a:rPr lang="ru-RU" sz="1200" b="1" dirty="0">
                <a:latin typeface="Monotype Corsiva" panose="03010101010201010101" pitchFamily="66" charset="0"/>
              </a:rPr>
              <a:t>дети</a:t>
            </a:r>
          </a:p>
          <a:p>
            <a:r>
              <a:rPr lang="ru-RU" sz="1200" b="1" dirty="0">
                <a:latin typeface="Monotype Corsiva" panose="03010101010201010101" pitchFamily="66" charset="0"/>
              </a:rPr>
              <a:t>4. Дети с трудностями в освоении</a:t>
            </a:r>
          </a:p>
          <a:p>
            <a:r>
              <a:rPr lang="ru-RU" sz="1200" b="1" dirty="0">
                <a:latin typeface="Monotype Corsiva" panose="03010101010201010101" pitchFamily="66" charset="0"/>
              </a:rPr>
              <a:t>образовательных программ,</a:t>
            </a:r>
          </a:p>
          <a:p>
            <a:r>
              <a:rPr lang="ru-RU" sz="1200" b="1" dirty="0">
                <a:latin typeface="Monotype Corsiva" panose="03010101010201010101" pitchFamily="66" charset="0"/>
              </a:rPr>
              <a:t>развитии, социальной адаптации,</a:t>
            </a:r>
          </a:p>
          <a:p>
            <a:r>
              <a:rPr lang="ru-RU" sz="1200" b="1" dirty="0">
                <a:latin typeface="Monotype Corsiva" panose="03010101010201010101" pitchFamily="66" charset="0"/>
              </a:rPr>
              <a:t>в том числе дети-билингвы,</a:t>
            </a:r>
          </a:p>
          <a:p>
            <a:r>
              <a:rPr lang="ru-RU" sz="1200" b="1" dirty="0">
                <a:latin typeface="Monotype Corsiva" panose="03010101010201010101" pitchFamily="66" charset="0"/>
              </a:rPr>
              <a:t>дети мигрантов</a:t>
            </a:r>
          </a:p>
        </p:txBody>
      </p:sp>
      <p:sp>
        <p:nvSpPr>
          <p:cNvPr id="5" name="Прямоугольник 4"/>
          <p:cNvSpPr/>
          <p:nvPr/>
        </p:nvSpPr>
        <p:spPr>
          <a:xfrm>
            <a:off x="3272698" y="4047170"/>
            <a:ext cx="6096000" cy="2031325"/>
          </a:xfrm>
          <a:prstGeom prst="rect">
            <a:avLst/>
          </a:prstGeom>
        </p:spPr>
        <p:txBody>
          <a:bodyPr>
            <a:spAutoFit/>
          </a:bodyPr>
          <a:lstStyle/>
          <a:p>
            <a:r>
              <a:rPr lang="ru-RU" sz="1400" b="1" dirty="0">
                <a:latin typeface="Monotype Corsiva" panose="03010101010201010101" pitchFamily="66" charset="0"/>
              </a:rPr>
              <a:t>5. Одаренные дети</a:t>
            </a:r>
          </a:p>
          <a:p>
            <a:r>
              <a:rPr lang="ru-RU" sz="1400" b="1" dirty="0">
                <a:latin typeface="Monotype Corsiva" panose="03010101010201010101" pitchFamily="66" charset="0"/>
              </a:rPr>
              <a:t>6. Дети и (или) семьи, которые</a:t>
            </a:r>
          </a:p>
          <a:p>
            <a:r>
              <a:rPr lang="ru-RU" sz="1400" b="1" dirty="0">
                <a:latin typeface="Monotype Corsiva" panose="03010101010201010101" pitchFamily="66" charset="0"/>
              </a:rPr>
              <a:t>находятся в трудной жизненной</a:t>
            </a:r>
          </a:p>
          <a:p>
            <a:r>
              <a:rPr lang="ru-RU" sz="1400" b="1" dirty="0">
                <a:latin typeface="Monotype Corsiva" panose="03010101010201010101" pitchFamily="66" charset="0"/>
              </a:rPr>
              <a:t>ситуации:</a:t>
            </a:r>
          </a:p>
          <a:p>
            <a:r>
              <a:rPr lang="ru-RU" sz="1400" b="1" dirty="0">
                <a:latin typeface="Monotype Corsiva" panose="03010101010201010101" pitchFamily="66" charset="0"/>
              </a:rPr>
              <a:t>– жертвы катастроф;</a:t>
            </a:r>
          </a:p>
          <a:p>
            <a:r>
              <a:rPr lang="ru-RU" sz="1400" b="1" dirty="0">
                <a:latin typeface="Monotype Corsiva" panose="03010101010201010101" pitchFamily="66" charset="0"/>
              </a:rPr>
              <a:t>– жертвы стихийных бедствий;</a:t>
            </a:r>
          </a:p>
          <a:p>
            <a:r>
              <a:rPr lang="ru-RU" sz="1400" b="1" dirty="0">
                <a:latin typeface="Monotype Corsiva" panose="03010101010201010101" pitchFamily="66" charset="0"/>
              </a:rPr>
              <a:t>– жертвы вооруженных</a:t>
            </a:r>
          </a:p>
          <a:p>
            <a:r>
              <a:rPr lang="ru-RU" sz="1400" b="1" dirty="0">
                <a:latin typeface="Monotype Corsiva" panose="03010101010201010101" pitchFamily="66" charset="0"/>
              </a:rPr>
              <a:t>конфликтов;</a:t>
            </a:r>
          </a:p>
          <a:p>
            <a:r>
              <a:rPr lang="ru-RU" sz="1400" b="1" dirty="0">
                <a:latin typeface="Monotype Corsiva" panose="03010101010201010101" pitchFamily="66" charset="0"/>
              </a:rPr>
              <a:t>– беженцы и др.</a:t>
            </a:r>
          </a:p>
        </p:txBody>
      </p:sp>
      <p:sp>
        <p:nvSpPr>
          <p:cNvPr id="6" name="Прямоугольник 5"/>
          <p:cNvSpPr/>
          <p:nvPr/>
        </p:nvSpPr>
        <p:spPr>
          <a:xfrm>
            <a:off x="6320698" y="1647356"/>
            <a:ext cx="6096000" cy="2462213"/>
          </a:xfrm>
          <a:prstGeom prst="rect">
            <a:avLst/>
          </a:prstGeom>
        </p:spPr>
        <p:txBody>
          <a:bodyPr>
            <a:spAutoFit/>
          </a:bodyPr>
          <a:lstStyle/>
          <a:p>
            <a:r>
              <a:rPr lang="ru-RU" sz="1400" dirty="0">
                <a:latin typeface="Monotype Corsiva" panose="03010101010201010101" pitchFamily="66" charset="0"/>
              </a:rPr>
              <a:t>7</a:t>
            </a:r>
            <a:r>
              <a:rPr lang="ru-RU" sz="1400" b="1" dirty="0">
                <a:latin typeface="Monotype Corsiva" panose="03010101010201010101" pitchFamily="66" charset="0"/>
              </a:rPr>
              <a:t>. Дети и (или) семьи, которые</a:t>
            </a:r>
          </a:p>
          <a:p>
            <a:r>
              <a:rPr lang="ru-RU" sz="1400" b="1" dirty="0">
                <a:latin typeface="Monotype Corsiva" panose="03010101010201010101" pitchFamily="66" charset="0"/>
              </a:rPr>
              <a:t>находятся в социально опасном</a:t>
            </a:r>
          </a:p>
          <a:p>
            <a:r>
              <a:rPr lang="ru-RU" sz="1400" b="1" dirty="0">
                <a:latin typeface="Monotype Corsiva" panose="03010101010201010101" pitchFamily="66" charset="0"/>
              </a:rPr>
              <a:t>положении:</a:t>
            </a:r>
          </a:p>
          <a:p>
            <a:r>
              <a:rPr lang="ru-RU" sz="1400" b="1" dirty="0">
                <a:latin typeface="Monotype Corsiva" panose="03010101010201010101" pitchFamily="66" charset="0"/>
              </a:rPr>
              <a:t>– безнадзорные;</a:t>
            </a:r>
          </a:p>
          <a:p>
            <a:r>
              <a:rPr lang="ru-RU" sz="1400" b="1" dirty="0">
                <a:latin typeface="Monotype Corsiva" panose="03010101010201010101" pitchFamily="66" charset="0"/>
              </a:rPr>
              <a:t>– беспризорные;</a:t>
            </a:r>
          </a:p>
          <a:p>
            <a:r>
              <a:rPr lang="ru-RU" sz="1400" b="1" dirty="0">
                <a:latin typeface="Monotype Corsiva" panose="03010101010201010101" pitchFamily="66" charset="0"/>
              </a:rPr>
              <a:t>– склонные к бродяжничеству</a:t>
            </a:r>
          </a:p>
          <a:p>
            <a:r>
              <a:rPr lang="ru-RU" sz="1400" b="1" dirty="0">
                <a:latin typeface="Monotype Corsiva" panose="03010101010201010101" pitchFamily="66" charset="0"/>
              </a:rPr>
              <a:t>8. Обучающиеся «группы риска»:</a:t>
            </a:r>
          </a:p>
          <a:p>
            <a:r>
              <a:rPr lang="ru-RU" sz="1400" b="1" dirty="0">
                <a:latin typeface="Monotype Corsiva" panose="03010101010201010101" pitchFamily="66" charset="0"/>
              </a:rPr>
              <a:t>импульсивные, агрессивные,</a:t>
            </a:r>
          </a:p>
          <a:p>
            <a:r>
              <a:rPr lang="ru-RU" sz="1400" b="1" dirty="0">
                <a:latin typeface="Monotype Corsiva" panose="03010101010201010101" pitchFamily="66" charset="0"/>
              </a:rPr>
              <a:t>с неустойчивой, крайне низкой</a:t>
            </a:r>
          </a:p>
          <a:p>
            <a:r>
              <a:rPr lang="ru-RU" sz="1400" b="1" dirty="0">
                <a:latin typeface="Monotype Corsiva" panose="03010101010201010101" pitchFamily="66" charset="0"/>
              </a:rPr>
              <a:t>или завышенной самооценкой,</a:t>
            </a:r>
          </a:p>
          <a:p>
            <a:r>
              <a:rPr lang="ru-RU" sz="1400" b="1" dirty="0">
                <a:latin typeface="Monotype Corsiva" panose="03010101010201010101" pitchFamily="66" charset="0"/>
              </a:rPr>
              <a:t>завышенным уровнем притязаний</a:t>
            </a:r>
          </a:p>
        </p:txBody>
      </p:sp>
      <p:sp>
        <p:nvSpPr>
          <p:cNvPr id="7" name="Прямоугольник 6"/>
          <p:cNvSpPr/>
          <p:nvPr/>
        </p:nvSpPr>
        <p:spPr>
          <a:xfrm>
            <a:off x="7844698" y="4024880"/>
            <a:ext cx="6096000" cy="2246769"/>
          </a:xfrm>
          <a:prstGeom prst="rect">
            <a:avLst/>
          </a:prstGeom>
        </p:spPr>
        <p:txBody>
          <a:bodyPr>
            <a:spAutoFit/>
          </a:bodyPr>
          <a:lstStyle/>
          <a:p>
            <a:r>
              <a:rPr lang="ru-RU" sz="1400" b="1" dirty="0">
                <a:solidFill>
                  <a:srgbClr val="FF0000"/>
                </a:solidFill>
                <a:latin typeface="Monotype Corsiva" panose="03010101010201010101" pitchFamily="66" charset="0"/>
              </a:rPr>
              <a:t>Содержание К Р </a:t>
            </a:r>
            <a:r>
              <a:rPr lang="ru-RU" sz="1400" b="1" dirty="0" err="1">
                <a:solidFill>
                  <a:srgbClr val="FF0000"/>
                </a:solidFill>
                <a:latin typeface="Monotype Corsiva" panose="03010101010201010101" pitchFamily="66" charset="0"/>
              </a:rPr>
              <a:t>Р</a:t>
            </a:r>
            <a:endParaRPr lang="ru-RU" sz="1400" b="1" dirty="0">
              <a:solidFill>
                <a:srgbClr val="FF0000"/>
              </a:solidFill>
              <a:latin typeface="Monotype Corsiva" panose="03010101010201010101" pitchFamily="66" charset="0"/>
            </a:endParaRPr>
          </a:p>
          <a:p>
            <a:r>
              <a:rPr lang="ru-RU" sz="1400" b="1" dirty="0">
                <a:solidFill>
                  <a:srgbClr val="FF0000"/>
                </a:solidFill>
                <a:latin typeface="Monotype Corsiva" panose="03010101010201010101" pitchFamily="66" charset="0"/>
              </a:rPr>
              <a:t>в соответствии</a:t>
            </a:r>
          </a:p>
          <a:p>
            <a:r>
              <a:rPr lang="ru-RU" sz="1400" b="1" dirty="0">
                <a:solidFill>
                  <a:srgbClr val="FF0000"/>
                </a:solidFill>
                <a:latin typeface="Monotype Corsiva" panose="03010101010201010101" pitchFamily="66" charset="0"/>
              </a:rPr>
              <a:t>с ФОП ДО</a:t>
            </a:r>
          </a:p>
          <a:p>
            <a:r>
              <a:rPr lang="ru-RU" sz="1400" b="1" dirty="0">
                <a:latin typeface="Monotype Corsiva" panose="03010101010201010101" pitchFamily="66" charset="0"/>
              </a:rPr>
              <a:t>– Диагностическая работа</a:t>
            </a:r>
          </a:p>
          <a:p>
            <a:r>
              <a:rPr lang="ru-RU" sz="1400" b="1" dirty="0">
                <a:latin typeface="Monotype Corsiva" panose="03010101010201010101" pitchFamily="66" charset="0"/>
              </a:rPr>
              <a:t>– Непосредственная</a:t>
            </a:r>
          </a:p>
          <a:p>
            <a:r>
              <a:rPr lang="ru-RU" sz="1400" b="1" dirty="0">
                <a:latin typeface="Monotype Corsiva" panose="03010101010201010101" pitchFamily="66" charset="0"/>
              </a:rPr>
              <a:t>коррекционно-развивающая</a:t>
            </a:r>
          </a:p>
          <a:p>
            <a:r>
              <a:rPr lang="ru-RU" sz="1400" b="1" dirty="0">
                <a:latin typeface="Monotype Corsiva" panose="03010101010201010101" pitchFamily="66" charset="0"/>
              </a:rPr>
              <a:t>работа</a:t>
            </a:r>
          </a:p>
          <a:p>
            <a:r>
              <a:rPr lang="ru-RU" sz="1400" b="1" dirty="0">
                <a:latin typeface="Monotype Corsiva" panose="03010101010201010101" pitchFamily="66" charset="0"/>
              </a:rPr>
              <a:t>– Консультативная работа</a:t>
            </a:r>
          </a:p>
          <a:p>
            <a:r>
              <a:rPr lang="ru-RU" sz="1400" b="1" dirty="0">
                <a:latin typeface="Monotype Corsiva" panose="03010101010201010101" pitchFamily="66" charset="0"/>
              </a:rPr>
              <a:t>– Информационно-</a:t>
            </a:r>
          </a:p>
          <a:p>
            <a:r>
              <a:rPr lang="ru-RU" sz="1400" b="1" dirty="0">
                <a:latin typeface="Monotype Corsiva" panose="03010101010201010101" pitchFamily="66" charset="0"/>
              </a:rPr>
              <a:t>просветительская работа</a:t>
            </a:r>
          </a:p>
        </p:txBody>
      </p:sp>
      <p:sp>
        <p:nvSpPr>
          <p:cNvPr id="8" name="Прямоугольник 7"/>
          <p:cNvSpPr/>
          <p:nvPr/>
        </p:nvSpPr>
        <p:spPr>
          <a:xfrm>
            <a:off x="9144000" y="1978166"/>
            <a:ext cx="6096000" cy="1600438"/>
          </a:xfrm>
          <a:prstGeom prst="rect">
            <a:avLst/>
          </a:prstGeom>
        </p:spPr>
        <p:txBody>
          <a:bodyPr>
            <a:spAutoFit/>
          </a:bodyPr>
          <a:lstStyle/>
          <a:p>
            <a:r>
              <a:rPr lang="ru-RU" sz="1400" b="1" dirty="0">
                <a:solidFill>
                  <a:srgbClr val="FF0000"/>
                </a:solidFill>
                <a:latin typeface="Monotype Corsiva" panose="03010101010201010101" pitchFamily="66" charset="0"/>
              </a:rPr>
              <a:t>ФАОП ДО – ориентир</a:t>
            </a:r>
          </a:p>
          <a:p>
            <a:r>
              <a:rPr lang="ru-RU" sz="1400" b="1" dirty="0">
                <a:solidFill>
                  <a:srgbClr val="FF0000"/>
                </a:solidFill>
                <a:latin typeface="Monotype Corsiva" panose="03010101010201010101" pitchFamily="66" charset="0"/>
              </a:rPr>
              <a:t>для разработки программ</a:t>
            </a:r>
          </a:p>
          <a:p>
            <a:r>
              <a:rPr lang="ru-RU" sz="1400" b="1" dirty="0">
                <a:solidFill>
                  <a:srgbClr val="FF0000"/>
                </a:solidFill>
                <a:latin typeface="Monotype Corsiva" panose="03010101010201010101" pitchFamily="66" charset="0"/>
              </a:rPr>
              <a:t>К Р </a:t>
            </a:r>
            <a:r>
              <a:rPr lang="ru-RU" sz="1400" b="1" dirty="0" err="1">
                <a:solidFill>
                  <a:srgbClr val="FF0000"/>
                </a:solidFill>
                <a:latin typeface="Monotype Corsiva" panose="03010101010201010101" pitchFamily="66" charset="0"/>
              </a:rPr>
              <a:t>Р</a:t>
            </a:r>
            <a:r>
              <a:rPr lang="ru-RU" sz="1400" b="1" dirty="0">
                <a:solidFill>
                  <a:srgbClr val="FF0000"/>
                </a:solidFill>
                <a:latin typeface="Monotype Corsiva" panose="03010101010201010101" pitchFamily="66" charset="0"/>
              </a:rPr>
              <a:t> для детей с ОВ З</a:t>
            </a:r>
          </a:p>
          <a:p>
            <a:r>
              <a:rPr lang="ru-RU" sz="1400" b="1" dirty="0">
                <a:solidFill>
                  <a:srgbClr val="FF0000"/>
                </a:solidFill>
                <a:latin typeface="Monotype Corsiva" panose="03010101010201010101" pitchFamily="66" charset="0"/>
              </a:rPr>
              <a:t>и инвалидностью</a:t>
            </a:r>
          </a:p>
          <a:p>
            <a:r>
              <a:rPr lang="ru-RU" sz="1400" b="1" dirty="0">
                <a:solidFill>
                  <a:srgbClr val="000000"/>
                </a:solidFill>
                <a:latin typeface="Monotype Corsiva" panose="03010101010201010101" pitchFamily="66" charset="0"/>
              </a:rPr>
              <a:t>К Р </a:t>
            </a:r>
            <a:r>
              <a:rPr lang="ru-RU" sz="1400" b="1" dirty="0" err="1">
                <a:solidFill>
                  <a:srgbClr val="000000"/>
                </a:solidFill>
                <a:latin typeface="Monotype Corsiva" panose="03010101010201010101" pitchFamily="66" charset="0"/>
              </a:rPr>
              <a:t>Р</a:t>
            </a:r>
            <a:r>
              <a:rPr lang="ru-RU" sz="1400" b="1" dirty="0">
                <a:solidFill>
                  <a:srgbClr val="000000"/>
                </a:solidFill>
                <a:latin typeface="Monotype Corsiva" panose="03010101010201010101" pitchFamily="66" charset="0"/>
              </a:rPr>
              <a:t> входит</a:t>
            </a:r>
          </a:p>
          <a:p>
            <a:r>
              <a:rPr lang="ru-RU" sz="1400" b="1" dirty="0">
                <a:solidFill>
                  <a:srgbClr val="000000"/>
                </a:solidFill>
                <a:latin typeface="Monotype Corsiva" panose="03010101010201010101" pitchFamily="66" charset="0"/>
              </a:rPr>
              <a:t>в содержательный раздел</a:t>
            </a:r>
          </a:p>
          <a:p>
            <a:r>
              <a:rPr lang="ru-RU" sz="1400" b="1" dirty="0">
                <a:solidFill>
                  <a:srgbClr val="000000"/>
                </a:solidFill>
                <a:latin typeface="Monotype Corsiva" panose="03010101010201010101" pitchFamily="66" charset="0"/>
              </a:rPr>
              <a:t>ОП детского сада</a:t>
            </a:r>
            <a:endParaRPr lang="ru-RU" sz="1400" dirty="0">
              <a:latin typeface="Monotype Corsiva" panose="03010101010201010101" pitchFamily="66" charset="0"/>
            </a:endParaRPr>
          </a:p>
        </p:txBody>
      </p:sp>
    </p:spTree>
    <p:extLst>
      <p:ext uri="{BB962C8B-B14F-4D97-AF65-F5344CB8AC3E}">
        <p14:creationId xmlns:p14="http://schemas.microsoft.com/office/powerpoint/2010/main" val="12109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8862" y="789665"/>
            <a:ext cx="3953326" cy="344325"/>
          </a:xfrm>
          <a:prstGeom prst="rect">
            <a:avLst/>
          </a:prstGeom>
        </p:spPr>
        <p:txBody>
          <a:bodyPr wrap="none">
            <a:spAutoFit/>
          </a:bodyPr>
          <a:lstStyle/>
          <a:p>
            <a:pPr>
              <a:lnSpc>
                <a:spcPts val="1900"/>
              </a:lnSpc>
              <a:spcBef>
                <a:spcPts val="1800"/>
              </a:spcBef>
              <a:spcAft>
                <a:spcPts val="0"/>
              </a:spcAft>
            </a:pPr>
            <a:r>
              <a:rPr lang="ru-RU" b="1" dirty="0">
                <a:solidFill>
                  <a:srgbClr val="FF0000"/>
                </a:solidFill>
                <a:latin typeface="Monotype Corsiva" panose="03010101010201010101" pitchFamily="66" charset="0"/>
                <a:ea typeface="Arial" panose="020B0604020202020204" pitchFamily="34" charset="0"/>
              </a:rPr>
              <a:t>В</a:t>
            </a:r>
            <a:r>
              <a:rPr lang="ru-RU" b="1" dirty="0" smtClean="0">
                <a:solidFill>
                  <a:srgbClr val="FF0000"/>
                </a:solidFill>
                <a:effectLst/>
                <a:latin typeface="Monotype Corsiva" panose="03010101010201010101" pitchFamily="66" charset="0"/>
                <a:ea typeface="Arial" panose="020B0604020202020204" pitchFamily="34" charset="0"/>
              </a:rPr>
              <a:t>опрос о результатах мониторинга РППС</a:t>
            </a:r>
            <a:endParaRPr lang="ru-RU" b="1" dirty="0">
              <a:solidFill>
                <a:srgbClr val="FF0000"/>
              </a:solidFill>
              <a:effectLst/>
              <a:latin typeface="Monotype Corsiva" panose="03010101010201010101" pitchFamily="66" charset="0"/>
              <a:ea typeface="Arial" panose="020B0604020202020204" pitchFamily="34" charset="0"/>
            </a:endParaRPr>
          </a:p>
        </p:txBody>
      </p:sp>
      <p:sp>
        <p:nvSpPr>
          <p:cNvPr id="3" name="Прямоугольник 2"/>
          <p:cNvSpPr/>
          <p:nvPr/>
        </p:nvSpPr>
        <p:spPr>
          <a:xfrm>
            <a:off x="785620" y="1411705"/>
            <a:ext cx="4026568" cy="1600438"/>
          </a:xfrm>
          <a:prstGeom prst="rect">
            <a:avLst/>
          </a:prstGeom>
        </p:spPr>
        <p:txBody>
          <a:bodyPr wrap="square">
            <a:spAutoFit/>
          </a:bodyPr>
          <a:lstStyle/>
          <a:p>
            <a:r>
              <a:rPr lang="ru-RU" sz="1400" b="1" i="0" u="none" strike="noStrike" baseline="0" dirty="0" smtClean="0">
                <a:solidFill>
                  <a:srgbClr val="FF0000"/>
                </a:solidFill>
                <a:latin typeface="Monotype Corsiva" panose="03010101010201010101" pitchFamily="66" charset="0"/>
              </a:rPr>
              <a:t>Наблюдение – основной</a:t>
            </a:r>
          </a:p>
          <a:p>
            <a:r>
              <a:rPr lang="ru-RU" sz="1400" b="1" i="0" u="none" strike="noStrike" baseline="0" dirty="0" smtClean="0">
                <a:solidFill>
                  <a:srgbClr val="FF0000"/>
                </a:solidFill>
                <a:latin typeface="Monotype Corsiva" panose="03010101010201010101" pitchFamily="66" charset="0"/>
              </a:rPr>
              <a:t>метод педагогической</a:t>
            </a:r>
          </a:p>
          <a:p>
            <a:r>
              <a:rPr lang="ru-RU" sz="1400" b="1" i="0" u="none" strike="noStrike" baseline="0" dirty="0" smtClean="0">
                <a:solidFill>
                  <a:srgbClr val="FF0000"/>
                </a:solidFill>
                <a:latin typeface="Monotype Corsiva" panose="03010101010201010101" pitchFamily="66" charset="0"/>
              </a:rPr>
              <a:t>диагностики</a:t>
            </a:r>
          </a:p>
          <a:p>
            <a:r>
              <a:rPr lang="ru-RU" sz="1400" b="1" i="0" u="none" strike="noStrike" baseline="0" dirty="0" smtClean="0">
                <a:solidFill>
                  <a:srgbClr val="000000"/>
                </a:solidFill>
                <a:latin typeface="Monotype Corsiva" panose="03010101010201010101" pitchFamily="66" charset="0"/>
              </a:rPr>
              <a:t>Также допускаются</a:t>
            </a:r>
          </a:p>
          <a:p>
            <a:r>
              <a:rPr lang="ru-RU" sz="1400" b="1" i="0" u="none" strike="noStrike" baseline="0" dirty="0" err="1" smtClean="0">
                <a:solidFill>
                  <a:srgbClr val="000000"/>
                </a:solidFill>
                <a:latin typeface="Monotype Corsiva" panose="03010101010201010101" pitchFamily="66" charset="0"/>
              </a:rPr>
              <a:t>малоформализованные</a:t>
            </a:r>
            <a:endParaRPr lang="ru-RU" sz="1400" b="1" i="0" u="none" strike="noStrike" baseline="0" dirty="0" smtClean="0">
              <a:solidFill>
                <a:srgbClr val="000000"/>
              </a:solidFill>
              <a:latin typeface="Monotype Corsiva" panose="03010101010201010101" pitchFamily="66" charset="0"/>
            </a:endParaRPr>
          </a:p>
          <a:p>
            <a:r>
              <a:rPr lang="ru-RU" sz="1400" b="1" i="0" u="none" strike="noStrike" baseline="0" dirty="0" smtClean="0">
                <a:solidFill>
                  <a:srgbClr val="000000"/>
                </a:solidFill>
                <a:latin typeface="Monotype Corsiva" panose="03010101010201010101" pitchFamily="66" charset="0"/>
              </a:rPr>
              <a:t>методы и специальные</a:t>
            </a:r>
          </a:p>
          <a:p>
            <a:r>
              <a:rPr lang="ru-RU" sz="1400" b="1" i="0" u="none" strike="noStrike" baseline="0" dirty="0" smtClean="0">
                <a:solidFill>
                  <a:srgbClr val="000000"/>
                </a:solidFill>
                <a:latin typeface="Monotype Corsiva" panose="03010101010201010101" pitchFamily="66" charset="0"/>
              </a:rPr>
              <a:t>методики диагностики</a:t>
            </a:r>
            <a:endParaRPr lang="ru-RU" sz="1400" dirty="0">
              <a:latin typeface="Monotype Corsiva" panose="03010101010201010101" pitchFamily="66" charset="0"/>
            </a:endParaRPr>
          </a:p>
        </p:txBody>
      </p:sp>
      <p:sp>
        <p:nvSpPr>
          <p:cNvPr id="4" name="Прямоугольник 3"/>
          <p:cNvSpPr/>
          <p:nvPr/>
        </p:nvSpPr>
        <p:spPr>
          <a:xfrm>
            <a:off x="7884695" y="727519"/>
            <a:ext cx="3624649" cy="2677656"/>
          </a:xfrm>
          <a:prstGeom prst="rect">
            <a:avLst/>
          </a:prstGeom>
        </p:spPr>
        <p:txBody>
          <a:bodyPr wrap="square">
            <a:spAutoFit/>
          </a:bodyPr>
          <a:lstStyle/>
          <a:p>
            <a:r>
              <a:rPr lang="ru-RU" sz="1400" b="1" i="0" u="none" strike="noStrike" baseline="0" dirty="0" err="1" smtClean="0">
                <a:solidFill>
                  <a:srgbClr val="FF0000"/>
                </a:solidFill>
                <a:latin typeface="Monotype Corsiva" panose="03010101010201010101" pitchFamily="66" charset="0"/>
              </a:rPr>
              <a:t>Малоформа</a:t>
            </a:r>
            <a:r>
              <a:rPr lang="ru-RU" sz="1400" b="1" i="0" u="none" strike="noStrike" baseline="0" dirty="0" smtClean="0">
                <a:solidFill>
                  <a:srgbClr val="FF0000"/>
                </a:solidFill>
                <a:latin typeface="Monotype Corsiva" panose="03010101010201010101" pitchFamily="66" charset="0"/>
              </a:rPr>
              <a:t>-</a:t>
            </a:r>
          </a:p>
          <a:p>
            <a:r>
              <a:rPr lang="ru-RU" sz="1400" b="1" i="0" u="none" strike="noStrike" baseline="0" dirty="0" err="1" smtClean="0">
                <a:solidFill>
                  <a:srgbClr val="FF0000"/>
                </a:solidFill>
                <a:latin typeface="Monotype Corsiva" panose="03010101010201010101" pitchFamily="66" charset="0"/>
              </a:rPr>
              <a:t>лизованные</a:t>
            </a:r>
            <a:endParaRPr lang="ru-RU" sz="1400" b="1" i="0" u="none" strike="noStrike" baseline="0" dirty="0" smtClean="0">
              <a:solidFill>
                <a:srgbClr val="FF0000"/>
              </a:solidFill>
              <a:latin typeface="Monotype Corsiva" panose="03010101010201010101" pitchFamily="66" charset="0"/>
            </a:endParaRPr>
          </a:p>
          <a:p>
            <a:r>
              <a:rPr lang="ru-RU" sz="1400" b="1" i="0" u="none" strike="noStrike" baseline="0" dirty="0" smtClean="0">
                <a:solidFill>
                  <a:srgbClr val="FF0000"/>
                </a:solidFill>
                <a:latin typeface="Monotype Corsiva" panose="03010101010201010101" pitchFamily="66" charset="0"/>
              </a:rPr>
              <a:t>диагностические</a:t>
            </a:r>
          </a:p>
          <a:p>
            <a:r>
              <a:rPr lang="ru-RU" sz="1400" b="1" i="0" u="none" strike="noStrike" baseline="0" dirty="0" smtClean="0">
                <a:solidFill>
                  <a:srgbClr val="FF0000"/>
                </a:solidFill>
                <a:latin typeface="Monotype Corsiva" panose="03010101010201010101" pitchFamily="66" charset="0"/>
              </a:rPr>
              <a:t>методы</a:t>
            </a:r>
          </a:p>
          <a:p>
            <a:r>
              <a:rPr lang="ru-RU" sz="1400" b="1" i="0" u="none" strike="noStrike" baseline="0" dirty="0" smtClean="0">
                <a:latin typeface="Monotype Corsiva" panose="03010101010201010101" pitchFamily="66" charset="0"/>
              </a:rPr>
              <a:t>– Наблюдение</a:t>
            </a:r>
          </a:p>
          <a:p>
            <a:r>
              <a:rPr lang="ru-RU" sz="1400" b="1" i="0" u="none" strike="noStrike" baseline="0" dirty="0" smtClean="0">
                <a:latin typeface="Monotype Corsiva" panose="03010101010201010101" pitchFamily="66" charset="0"/>
              </a:rPr>
              <a:t>– Свободные беседы с детьми</a:t>
            </a:r>
          </a:p>
          <a:p>
            <a:r>
              <a:rPr lang="ru-RU" sz="1400" b="1" i="0" u="none" strike="noStrike" baseline="0" dirty="0" smtClean="0">
                <a:latin typeface="Monotype Corsiva" panose="03010101010201010101" pitchFamily="66" charset="0"/>
              </a:rPr>
              <a:t>– Анализ продуктов детской</a:t>
            </a:r>
          </a:p>
          <a:p>
            <a:r>
              <a:rPr lang="ru-RU" sz="1400" b="1" i="0" u="none" strike="noStrike" baseline="0" dirty="0" smtClean="0">
                <a:latin typeface="Monotype Corsiva" panose="03010101010201010101" pitchFamily="66" charset="0"/>
              </a:rPr>
              <a:t>деятельности: рисунков, работ</a:t>
            </a:r>
          </a:p>
          <a:p>
            <a:r>
              <a:rPr lang="ru-RU" sz="1400" b="1" i="0" u="none" strike="noStrike" baseline="0" dirty="0" smtClean="0">
                <a:latin typeface="Monotype Corsiva" panose="03010101010201010101" pitchFamily="66" charset="0"/>
              </a:rPr>
              <a:t>по лепке, аппликации, построек,</a:t>
            </a:r>
          </a:p>
          <a:p>
            <a:r>
              <a:rPr lang="ru-RU" sz="1400" b="1" i="0" u="none" strike="noStrike" baseline="0" dirty="0" smtClean="0">
                <a:latin typeface="Monotype Corsiva" panose="03010101010201010101" pitchFamily="66" charset="0"/>
              </a:rPr>
              <a:t>поделок</a:t>
            </a:r>
          </a:p>
          <a:p>
            <a:r>
              <a:rPr lang="ru-RU" sz="1400" b="1" i="0" u="none" strike="noStrike" baseline="0" dirty="0" smtClean="0">
                <a:latin typeface="Monotype Corsiva" panose="03010101010201010101" pitchFamily="66" charset="0"/>
              </a:rPr>
              <a:t>– Специальные диагностические</a:t>
            </a:r>
          </a:p>
          <a:p>
            <a:r>
              <a:rPr lang="ru-RU" sz="1400" b="1" i="0" u="none" strike="noStrike" baseline="0" dirty="0" smtClean="0">
                <a:latin typeface="Monotype Corsiva" panose="03010101010201010101" pitchFamily="66" charset="0"/>
              </a:rPr>
              <a:t>ситуации</a:t>
            </a:r>
            <a:endParaRPr lang="ru-RU" sz="1400" b="1" dirty="0">
              <a:latin typeface="Monotype Corsiva" panose="03010101010201010101" pitchFamily="66" charset="0"/>
            </a:endParaRPr>
          </a:p>
        </p:txBody>
      </p:sp>
      <p:sp>
        <p:nvSpPr>
          <p:cNvPr id="5" name="Прямоугольник 4"/>
          <p:cNvSpPr/>
          <p:nvPr/>
        </p:nvSpPr>
        <p:spPr>
          <a:xfrm>
            <a:off x="4968608" y="1431208"/>
            <a:ext cx="6096000" cy="2031325"/>
          </a:xfrm>
          <a:prstGeom prst="rect">
            <a:avLst/>
          </a:prstGeom>
        </p:spPr>
        <p:txBody>
          <a:bodyPr>
            <a:spAutoFit/>
          </a:bodyPr>
          <a:lstStyle/>
          <a:p>
            <a:r>
              <a:rPr lang="ru-RU" b="1" i="0" u="none" strike="noStrike" baseline="0" dirty="0" smtClean="0">
                <a:solidFill>
                  <a:srgbClr val="FF0000"/>
                </a:solidFill>
                <a:latin typeface="Monotype Corsiva" panose="03010101010201010101" pitchFamily="66" charset="0"/>
              </a:rPr>
              <a:t>Оптимальный способ</a:t>
            </a:r>
          </a:p>
          <a:p>
            <a:r>
              <a:rPr lang="ru-RU" b="1" i="0" u="none" strike="noStrike" baseline="0" dirty="0" smtClean="0">
                <a:solidFill>
                  <a:srgbClr val="FF0000"/>
                </a:solidFill>
                <a:latin typeface="Monotype Corsiva" panose="03010101010201010101" pitchFamily="66" charset="0"/>
              </a:rPr>
              <a:t>фиксации результатов</a:t>
            </a:r>
          </a:p>
          <a:p>
            <a:r>
              <a:rPr lang="ru-RU" b="1" i="0" u="none" strike="noStrike" baseline="0" dirty="0" smtClean="0">
                <a:solidFill>
                  <a:srgbClr val="FF0000"/>
                </a:solidFill>
                <a:latin typeface="Monotype Corsiva" panose="03010101010201010101" pitchFamily="66" charset="0"/>
              </a:rPr>
              <a:t>педагогической</a:t>
            </a:r>
          </a:p>
          <a:p>
            <a:r>
              <a:rPr lang="ru-RU" b="1" i="0" u="none" strike="noStrike" baseline="0" dirty="0" smtClean="0">
                <a:solidFill>
                  <a:srgbClr val="FF0000"/>
                </a:solidFill>
                <a:latin typeface="Monotype Corsiva" panose="03010101010201010101" pitchFamily="66" charset="0"/>
              </a:rPr>
              <a:t>диагностики</a:t>
            </a:r>
          </a:p>
          <a:p>
            <a:r>
              <a:rPr lang="ru-RU" b="1" i="0" u="none" strike="noStrike" baseline="0" dirty="0" smtClean="0">
                <a:solidFill>
                  <a:srgbClr val="000000"/>
                </a:solidFill>
                <a:latin typeface="Monotype Corsiva" panose="03010101010201010101" pitchFamily="66" charset="0"/>
              </a:rPr>
              <a:t>Составить карту развития</a:t>
            </a:r>
          </a:p>
          <a:p>
            <a:r>
              <a:rPr lang="ru-RU" b="1" i="0" u="none" strike="noStrike" baseline="0" dirty="0" smtClean="0">
                <a:solidFill>
                  <a:srgbClr val="000000"/>
                </a:solidFill>
                <a:latin typeface="Monotype Corsiva" panose="03010101010201010101" pitchFamily="66" charset="0"/>
              </a:rPr>
              <a:t>детей по показателям</a:t>
            </a:r>
          </a:p>
          <a:p>
            <a:r>
              <a:rPr lang="ru-RU" b="1" i="0" u="none" strike="noStrike" baseline="0" dirty="0" smtClean="0">
                <a:solidFill>
                  <a:srgbClr val="000000"/>
                </a:solidFill>
                <a:latin typeface="Monotype Corsiva" panose="03010101010201010101" pitchFamily="66" charset="0"/>
              </a:rPr>
              <a:t>возрастного развития</a:t>
            </a:r>
            <a:endParaRPr lang="ru-RU" dirty="0">
              <a:latin typeface="Monotype Corsiva" panose="03010101010201010101" pitchFamily="66" charset="0"/>
            </a:endParaRPr>
          </a:p>
        </p:txBody>
      </p:sp>
      <p:sp>
        <p:nvSpPr>
          <p:cNvPr id="6" name="Прямоугольник 5"/>
          <p:cNvSpPr/>
          <p:nvPr/>
        </p:nvSpPr>
        <p:spPr>
          <a:xfrm>
            <a:off x="8016608" y="3429000"/>
            <a:ext cx="2310063" cy="2677656"/>
          </a:xfrm>
          <a:prstGeom prst="rect">
            <a:avLst/>
          </a:prstGeom>
        </p:spPr>
        <p:txBody>
          <a:bodyPr wrap="square">
            <a:spAutoFit/>
          </a:bodyPr>
          <a:lstStyle/>
          <a:p>
            <a:r>
              <a:rPr lang="ru-RU" sz="1400" b="1" i="0" u="none" strike="noStrike" baseline="0" dirty="0" smtClean="0">
                <a:solidFill>
                  <a:srgbClr val="FF0000"/>
                </a:solidFill>
                <a:latin typeface="Monotype Corsiva" panose="03010101010201010101" pitchFamily="66" charset="0"/>
              </a:rPr>
              <a:t>Специальные</a:t>
            </a:r>
          </a:p>
          <a:p>
            <a:r>
              <a:rPr lang="ru-RU" sz="1400" b="1" i="0" u="none" strike="noStrike" baseline="0" dirty="0" smtClean="0">
                <a:solidFill>
                  <a:srgbClr val="FF0000"/>
                </a:solidFill>
                <a:latin typeface="Monotype Corsiva" panose="03010101010201010101" pitchFamily="66" charset="0"/>
              </a:rPr>
              <a:t>методики</a:t>
            </a:r>
          </a:p>
          <a:p>
            <a:r>
              <a:rPr lang="ru-RU" sz="1400" b="1" i="0" u="none" strike="noStrike" baseline="0" dirty="0" smtClean="0">
                <a:solidFill>
                  <a:srgbClr val="FF0000"/>
                </a:solidFill>
                <a:latin typeface="Monotype Corsiva" panose="03010101010201010101" pitchFamily="66" charset="0"/>
              </a:rPr>
              <a:t>диагностики</a:t>
            </a:r>
          </a:p>
          <a:p>
            <a:r>
              <a:rPr lang="ru-RU" sz="1400" b="1" i="0" u="none" strike="noStrike" baseline="0" dirty="0" smtClean="0">
                <a:solidFill>
                  <a:srgbClr val="FF0000"/>
                </a:solidFill>
                <a:latin typeface="Monotype Corsiva" panose="03010101010201010101" pitchFamily="66" charset="0"/>
              </a:rPr>
              <a:t>по направлениям</a:t>
            </a:r>
          </a:p>
          <a:p>
            <a:r>
              <a:rPr lang="ru-RU" sz="1400" b="1" i="0" u="none" strike="noStrike" baseline="0" dirty="0" smtClean="0">
                <a:solidFill>
                  <a:srgbClr val="FF0000"/>
                </a:solidFill>
                <a:latin typeface="Monotype Corsiva" panose="03010101010201010101" pitchFamily="66" charset="0"/>
              </a:rPr>
              <a:t>развития</a:t>
            </a:r>
          </a:p>
          <a:p>
            <a:r>
              <a:rPr lang="ru-RU" sz="1400" b="1" i="0" u="none" strike="noStrike" baseline="0" dirty="0" smtClean="0">
                <a:solidFill>
                  <a:srgbClr val="FF0000"/>
                </a:solidFill>
                <a:latin typeface="Monotype Corsiva" panose="03010101010201010101" pitchFamily="66" charset="0"/>
              </a:rPr>
              <a:t>– Физичес</a:t>
            </a:r>
            <a:r>
              <a:rPr lang="ru-RU" sz="1400" b="1" i="0" u="none" strike="noStrike" baseline="0" dirty="0" smtClean="0">
                <a:latin typeface="Monotype Corsiva" panose="03010101010201010101" pitchFamily="66" charset="0"/>
              </a:rPr>
              <a:t>кое развитие</a:t>
            </a:r>
          </a:p>
          <a:p>
            <a:r>
              <a:rPr lang="ru-RU" sz="1400" b="1" i="0" u="none" strike="noStrike" baseline="0" dirty="0" smtClean="0">
                <a:latin typeface="Monotype Corsiva" panose="03010101010201010101" pitchFamily="66" charset="0"/>
              </a:rPr>
              <a:t>– Коммуникативное развитие</a:t>
            </a:r>
          </a:p>
          <a:p>
            <a:r>
              <a:rPr lang="ru-RU" sz="1400" b="1" i="0" u="none" strike="noStrike" baseline="0" dirty="0" smtClean="0">
                <a:latin typeface="Monotype Corsiva" panose="03010101010201010101" pitchFamily="66" charset="0"/>
              </a:rPr>
              <a:t>– Познавательное развитие</a:t>
            </a:r>
          </a:p>
          <a:p>
            <a:r>
              <a:rPr lang="ru-RU" sz="1400" b="1" i="0" u="none" strike="noStrike" baseline="0" dirty="0" smtClean="0">
                <a:latin typeface="Monotype Corsiva" panose="03010101010201010101" pitchFamily="66" charset="0"/>
              </a:rPr>
              <a:t>– Речевое развитие</a:t>
            </a:r>
          </a:p>
          <a:p>
            <a:r>
              <a:rPr lang="ru-RU" sz="1400" b="1" i="0" u="none" strike="noStrike" baseline="0" dirty="0" smtClean="0">
                <a:latin typeface="Monotype Corsiva" panose="03010101010201010101" pitchFamily="66" charset="0"/>
              </a:rPr>
              <a:t>– Художественно -эстетическое</a:t>
            </a:r>
          </a:p>
          <a:p>
            <a:r>
              <a:rPr lang="ru-RU" sz="1400" b="1" i="0" u="none" strike="noStrike" baseline="0" dirty="0" smtClean="0">
                <a:latin typeface="Monotype Corsiva" panose="03010101010201010101" pitchFamily="66" charset="0"/>
              </a:rPr>
              <a:t>развитие</a:t>
            </a:r>
            <a:endParaRPr lang="ru-RU" sz="1400" b="1" dirty="0">
              <a:latin typeface="Monotype Corsiva" panose="03010101010201010101" pitchFamily="66" charset="0"/>
            </a:endParaRPr>
          </a:p>
        </p:txBody>
      </p:sp>
      <p:sp>
        <p:nvSpPr>
          <p:cNvPr id="7" name="Прямоугольник 6"/>
          <p:cNvSpPr/>
          <p:nvPr/>
        </p:nvSpPr>
        <p:spPr>
          <a:xfrm>
            <a:off x="2598821" y="2446871"/>
            <a:ext cx="6096000" cy="3539430"/>
          </a:xfrm>
          <a:prstGeom prst="rect">
            <a:avLst/>
          </a:prstGeom>
        </p:spPr>
        <p:txBody>
          <a:bodyPr>
            <a:spAutoFit/>
          </a:bodyPr>
          <a:lstStyle/>
          <a:p>
            <a:r>
              <a:rPr lang="ru-RU" sz="1400" b="1" i="0" u="none" strike="noStrike" baseline="0" dirty="0" smtClean="0">
                <a:solidFill>
                  <a:srgbClr val="FF0000"/>
                </a:solidFill>
                <a:latin typeface="Monotype Corsiva" panose="03010101010201010101" pitchFamily="66" charset="0"/>
              </a:rPr>
              <a:t>Три цели</a:t>
            </a:r>
          </a:p>
          <a:p>
            <a:r>
              <a:rPr lang="ru-RU" sz="1400" b="1" i="0" u="none" strike="noStrike" baseline="0" dirty="0" smtClean="0">
                <a:solidFill>
                  <a:srgbClr val="FF0000"/>
                </a:solidFill>
                <a:latin typeface="Monotype Corsiva" panose="03010101010201010101" pitchFamily="66" charset="0"/>
              </a:rPr>
              <a:t>педагогической</a:t>
            </a:r>
          </a:p>
          <a:p>
            <a:r>
              <a:rPr lang="ru-RU" sz="1400" b="1" i="0" u="none" strike="noStrike" baseline="0" dirty="0" smtClean="0">
                <a:solidFill>
                  <a:srgbClr val="FF0000"/>
                </a:solidFill>
                <a:latin typeface="Monotype Corsiva" panose="03010101010201010101" pitchFamily="66" charset="0"/>
              </a:rPr>
              <a:t>диагностики</a:t>
            </a:r>
          </a:p>
          <a:p>
            <a:r>
              <a:rPr lang="ru-RU" sz="1400" b="1" i="0" u="none" strike="noStrike" baseline="0" dirty="0" smtClean="0">
                <a:solidFill>
                  <a:srgbClr val="FF0000"/>
                </a:solidFill>
                <a:latin typeface="Monotype Corsiva" panose="03010101010201010101" pitchFamily="66" charset="0"/>
              </a:rPr>
              <a:t>детей</a:t>
            </a:r>
          </a:p>
          <a:p>
            <a:r>
              <a:rPr lang="ru-RU" sz="1400" b="1" i="0" u="none" strike="noStrike" baseline="0" dirty="0" smtClean="0">
                <a:latin typeface="Monotype Corsiva" panose="03010101010201010101" pitchFamily="66" charset="0"/>
              </a:rPr>
              <a:t>– Выявить особенности и</a:t>
            </a:r>
          </a:p>
          <a:p>
            <a:r>
              <a:rPr lang="ru-RU" sz="1400" b="1" i="0" u="none" strike="noStrike" baseline="0" dirty="0" smtClean="0">
                <a:latin typeface="Monotype Corsiva" panose="03010101010201010101" pitchFamily="66" charset="0"/>
              </a:rPr>
              <a:t>индивидуальную динамику</a:t>
            </a:r>
          </a:p>
          <a:p>
            <a:r>
              <a:rPr lang="ru-RU" sz="1400" b="1" i="0" u="none" strike="noStrike" baseline="0" dirty="0" smtClean="0">
                <a:latin typeface="Monotype Corsiva" panose="03010101010201010101" pitchFamily="66" charset="0"/>
              </a:rPr>
              <a:t>развития ребенка</a:t>
            </a:r>
          </a:p>
          <a:p>
            <a:r>
              <a:rPr lang="ru-RU" sz="1400" b="1" i="0" u="none" strike="noStrike" baseline="0" dirty="0" smtClean="0">
                <a:latin typeface="Monotype Corsiva" panose="03010101010201010101" pitchFamily="66" charset="0"/>
              </a:rPr>
              <a:t>– Составить на основе полученных</a:t>
            </a:r>
          </a:p>
          <a:p>
            <a:r>
              <a:rPr lang="ru-RU" sz="1400" b="1" i="0" u="none" strike="noStrike" baseline="0" dirty="0" smtClean="0">
                <a:latin typeface="Monotype Corsiva" panose="03010101010201010101" pitchFamily="66" charset="0"/>
              </a:rPr>
              <a:t>данных индивидуальные</a:t>
            </a:r>
          </a:p>
          <a:p>
            <a:r>
              <a:rPr lang="ru-RU" sz="1400" b="1" i="0" u="none" strike="noStrike" baseline="0" dirty="0" smtClean="0">
                <a:latin typeface="Monotype Corsiva" panose="03010101010201010101" pitchFamily="66" charset="0"/>
              </a:rPr>
              <a:t>образовательные маршруты</a:t>
            </a:r>
          </a:p>
          <a:p>
            <a:r>
              <a:rPr lang="ru-RU" sz="1400" b="1" i="0" u="none" strike="noStrike" baseline="0" dirty="0" smtClean="0">
                <a:latin typeface="Monotype Corsiva" panose="03010101010201010101" pitchFamily="66" charset="0"/>
              </a:rPr>
              <a:t>освоения образовательной</a:t>
            </a:r>
          </a:p>
          <a:p>
            <a:r>
              <a:rPr lang="ru-RU" sz="1400" b="1" i="0" u="none" strike="noStrike" baseline="0" dirty="0" smtClean="0">
                <a:latin typeface="Monotype Corsiva" panose="03010101010201010101" pitchFamily="66" charset="0"/>
              </a:rPr>
              <a:t>программы</a:t>
            </a:r>
          </a:p>
          <a:p>
            <a:r>
              <a:rPr lang="ru-RU" sz="1400" b="1" i="0" u="none" strike="noStrike" baseline="0" dirty="0" smtClean="0">
                <a:latin typeface="Monotype Corsiva" panose="03010101010201010101" pitchFamily="66" charset="0"/>
              </a:rPr>
              <a:t>– Своевременно скорректировать</a:t>
            </a:r>
          </a:p>
          <a:p>
            <a:r>
              <a:rPr lang="ru-RU" sz="1400" b="1" i="0" u="none" strike="noStrike" baseline="0" dirty="0" smtClean="0">
                <a:latin typeface="Monotype Corsiva" panose="03010101010201010101" pitchFamily="66" charset="0"/>
              </a:rPr>
              <a:t>планирование, содержание и</a:t>
            </a:r>
          </a:p>
          <a:p>
            <a:r>
              <a:rPr lang="ru-RU" sz="1400" b="1" i="0" u="none" strike="noStrike" baseline="0" dirty="0" smtClean="0">
                <a:latin typeface="Monotype Corsiva" panose="03010101010201010101" pitchFamily="66" charset="0"/>
              </a:rPr>
              <a:t>организацию образовательной</a:t>
            </a:r>
          </a:p>
          <a:p>
            <a:r>
              <a:rPr lang="ru-RU" sz="1400" b="1" i="0" u="none" strike="noStrike" baseline="0" dirty="0" smtClean="0">
                <a:latin typeface="Monotype Corsiva" panose="03010101010201010101" pitchFamily="66" charset="0"/>
              </a:rPr>
              <a:t>деятельности</a:t>
            </a:r>
            <a:endParaRPr lang="ru-RU" sz="1400" b="1" dirty="0">
              <a:latin typeface="Monotype Corsiva" panose="03010101010201010101" pitchFamily="66" charset="0"/>
            </a:endParaRPr>
          </a:p>
        </p:txBody>
      </p:sp>
    </p:spTree>
    <p:extLst>
      <p:ext uri="{BB962C8B-B14F-4D97-AF65-F5344CB8AC3E}">
        <p14:creationId xmlns:p14="http://schemas.microsoft.com/office/powerpoint/2010/main" val="24724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626" y="692745"/>
            <a:ext cx="1717137" cy="369332"/>
          </a:xfrm>
          <a:prstGeom prst="rect">
            <a:avLst/>
          </a:prstGeom>
          <a:noFill/>
        </p:spPr>
        <p:txBody>
          <a:bodyPr wrap="none" rtlCol="0">
            <a:spAutoFit/>
          </a:bodyPr>
          <a:lstStyle/>
          <a:p>
            <a:r>
              <a:rPr lang="ru-RU" dirty="0" smtClean="0">
                <a:solidFill>
                  <a:srgbClr val="7030A0"/>
                </a:solidFill>
              </a:rPr>
              <a:t>БЛИЦ-ОПРОС</a:t>
            </a:r>
            <a:endParaRPr lang="ru-RU" dirty="0">
              <a:solidFill>
                <a:srgbClr val="7030A0"/>
              </a:solidFill>
            </a:endParaRPr>
          </a:p>
        </p:txBody>
      </p:sp>
      <p:sp>
        <p:nvSpPr>
          <p:cNvPr id="5" name="TextBox 4"/>
          <p:cNvSpPr txBox="1"/>
          <p:nvPr/>
        </p:nvSpPr>
        <p:spPr>
          <a:xfrm>
            <a:off x="1103699" y="1102808"/>
            <a:ext cx="3236784" cy="369332"/>
          </a:xfrm>
          <a:prstGeom prst="rect">
            <a:avLst/>
          </a:prstGeom>
          <a:noFill/>
        </p:spPr>
        <p:txBody>
          <a:bodyPr wrap="none" rtlCol="0">
            <a:spAutoFit/>
          </a:bodyPr>
          <a:lstStyle/>
          <a:p>
            <a:r>
              <a:rPr lang="ru-RU" b="1" dirty="0">
                <a:solidFill>
                  <a:srgbClr val="FF0000"/>
                </a:solidFill>
                <a:latin typeface="Monotype Corsiva" panose="03010101010201010101" pitchFamily="66" charset="0"/>
              </a:rPr>
              <a:t>ФОП или ФООП – как правильно</a:t>
            </a:r>
            <a:r>
              <a:rPr lang="ru-RU" b="1" dirty="0">
                <a:solidFill>
                  <a:srgbClr val="FF0000"/>
                </a:solidFill>
              </a:rPr>
              <a:t>?</a:t>
            </a:r>
            <a:endParaRPr lang="ru-RU" dirty="0">
              <a:solidFill>
                <a:srgbClr val="FF0000"/>
              </a:solidFill>
            </a:endParaRPr>
          </a:p>
        </p:txBody>
      </p:sp>
      <p:sp>
        <p:nvSpPr>
          <p:cNvPr id="6" name="TextBox 5"/>
          <p:cNvSpPr txBox="1"/>
          <p:nvPr/>
        </p:nvSpPr>
        <p:spPr>
          <a:xfrm>
            <a:off x="1745383" y="1512871"/>
            <a:ext cx="8278228" cy="1477328"/>
          </a:xfrm>
          <a:prstGeom prst="rect">
            <a:avLst/>
          </a:prstGeom>
          <a:noFill/>
        </p:spPr>
        <p:txBody>
          <a:bodyPr wrap="none" rtlCol="0">
            <a:spAutoFit/>
          </a:bodyPr>
          <a:lstStyle/>
          <a:p>
            <a:r>
              <a:rPr lang="ru-RU" dirty="0">
                <a:latin typeface="Monotype Corsiva" panose="03010101010201010101" pitchFamily="66" charset="0"/>
              </a:rPr>
              <a:t>В Закон об образовании ввели новое понятие «федеральная основная общеобразовательная </a:t>
            </a:r>
            <a:endParaRPr lang="ru-RU" dirty="0" smtClean="0">
              <a:latin typeface="Monotype Corsiva" panose="03010101010201010101" pitchFamily="66" charset="0"/>
            </a:endParaRPr>
          </a:p>
          <a:p>
            <a:r>
              <a:rPr lang="ru-RU" dirty="0" smtClean="0">
                <a:latin typeface="Monotype Corsiva" panose="03010101010201010101" pitchFamily="66" charset="0"/>
              </a:rPr>
              <a:t>программа</a:t>
            </a:r>
            <a:r>
              <a:rPr lang="ru-RU" dirty="0">
                <a:latin typeface="Monotype Corsiva" panose="03010101010201010101" pitchFamily="66" charset="0"/>
              </a:rPr>
              <a:t>» (</a:t>
            </a:r>
            <a:r>
              <a:rPr lang="ru-RU" dirty="0">
                <a:latin typeface="Monotype Corsiva" panose="03010101010201010101" pitchFamily="66" charset="0"/>
                <a:hlinkClick r:id="rId2"/>
              </a:rPr>
              <a:t>Федеральный закон от 24.09.2022 № 371-ФЗ</a:t>
            </a:r>
            <a:r>
              <a:rPr lang="ru-RU" dirty="0">
                <a:latin typeface="Monotype Corsiva" panose="03010101010201010101" pitchFamily="66" charset="0"/>
              </a:rPr>
              <a:t>). </a:t>
            </a:r>
            <a:endParaRPr lang="ru-RU" dirty="0" smtClean="0">
              <a:latin typeface="Monotype Corsiva" panose="03010101010201010101" pitchFamily="66" charset="0"/>
            </a:endParaRPr>
          </a:p>
          <a:p>
            <a:r>
              <a:rPr lang="ru-RU" dirty="0" smtClean="0">
                <a:latin typeface="Monotype Corsiva" panose="03010101010201010101" pitchFamily="66" charset="0"/>
              </a:rPr>
              <a:t>Несмотря </a:t>
            </a:r>
            <a:r>
              <a:rPr lang="ru-RU" dirty="0">
                <a:latin typeface="Monotype Corsiva" panose="03010101010201010101" pitchFamily="66" charset="0"/>
              </a:rPr>
              <a:t>на такую формулировку в Законе об образовании, ведомство использует название </a:t>
            </a:r>
            <a:endParaRPr lang="ru-RU" dirty="0" smtClean="0">
              <a:latin typeface="Monotype Corsiva" panose="03010101010201010101" pitchFamily="66" charset="0"/>
            </a:endParaRPr>
          </a:p>
          <a:p>
            <a:r>
              <a:rPr lang="ru-RU" dirty="0" smtClean="0">
                <a:latin typeface="Monotype Corsiva" panose="03010101010201010101" pitchFamily="66" charset="0"/>
              </a:rPr>
              <a:t>«</a:t>
            </a:r>
            <a:r>
              <a:rPr lang="ru-RU" dirty="0">
                <a:latin typeface="Monotype Corsiva" panose="03010101010201010101" pitchFamily="66" charset="0"/>
              </a:rPr>
              <a:t>федеральная образовательная программа» и аббревиатуру ФОП. </a:t>
            </a:r>
            <a:endParaRPr lang="ru-RU" dirty="0" smtClean="0">
              <a:latin typeface="Monotype Corsiva" panose="03010101010201010101" pitchFamily="66" charset="0"/>
            </a:endParaRPr>
          </a:p>
          <a:p>
            <a:r>
              <a:rPr lang="ru-RU" dirty="0" smtClean="0">
                <a:latin typeface="Monotype Corsiva" panose="03010101010201010101" pitchFamily="66" charset="0"/>
              </a:rPr>
              <a:t>Таким </a:t>
            </a:r>
            <a:r>
              <a:rPr lang="ru-RU" dirty="0">
                <a:latin typeface="Monotype Corsiva" panose="03010101010201010101" pitchFamily="66" charset="0"/>
              </a:rPr>
              <a:t>образом, понятия ФООП и ФОП можно считать синонимами.</a:t>
            </a:r>
          </a:p>
        </p:txBody>
      </p:sp>
      <p:sp>
        <p:nvSpPr>
          <p:cNvPr id="7" name="TextBox 6"/>
          <p:cNvSpPr txBox="1"/>
          <p:nvPr/>
        </p:nvSpPr>
        <p:spPr>
          <a:xfrm>
            <a:off x="983384" y="2980778"/>
            <a:ext cx="4208203" cy="369332"/>
          </a:xfrm>
          <a:prstGeom prst="rect">
            <a:avLst/>
          </a:prstGeom>
          <a:noFill/>
        </p:spPr>
        <p:txBody>
          <a:bodyPr wrap="none" rtlCol="0">
            <a:spAutoFit/>
          </a:bodyPr>
          <a:lstStyle/>
          <a:p>
            <a:r>
              <a:rPr lang="ru-RU" b="1" dirty="0">
                <a:solidFill>
                  <a:srgbClr val="FF0000"/>
                </a:solidFill>
                <a:latin typeface="Monotype Corsiva" panose="03010101010201010101" pitchFamily="66" charset="0"/>
              </a:rPr>
              <a:t>Можно ли работать полностью по ФОП ДО?</a:t>
            </a:r>
            <a:endParaRPr lang="ru-RU" dirty="0">
              <a:solidFill>
                <a:srgbClr val="FF0000"/>
              </a:solidFill>
              <a:latin typeface="Monotype Corsiva" panose="03010101010201010101" pitchFamily="66" charset="0"/>
            </a:endParaRPr>
          </a:p>
        </p:txBody>
      </p:sp>
      <p:sp>
        <p:nvSpPr>
          <p:cNvPr id="8" name="TextBox 7"/>
          <p:cNvSpPr txBox="1"/>
          <p:nvPr/>
        </p:nvSpPr>
        <p:spPr>
          <a:xfrm>
            <a:off x="1745383" y="3335096"/>
            <a:ext cx="8890575" cy="2862322"/>
          </a:xfrm>
          <a:prstGeom prst="rect">
            <a:avLst/>
          </a:prstGeom>
          <a:noFill/>
        </p:spPr>
        <p:txBody>
          <a:bodyPr wrap="none" rtlCol="0">
            <a:spAutoFit/>
          </a:bodyPr>
          <a:lstStyle/>
          <a:p>
            <a:r>
              <a:rPr lang="ru-RU" dirty="0">
                <a:latin typeface="Monotype Corsiva" panose="03010101010201010101" pitchFamily="66" charset="0"/>
              </a:rPr>
              <a:t>Это спорный вопрос. Нет единого мнения, но полагаем, что надо разработать свою ООП. </a:t>
            </a:r>
            <a:endParaRPr lang="ru-RU" dirty="0" smtClean="0">
              <a:latin typeface="Monotype Corsiva" panose="03010101010201010101" pitchFamily="66" charset="0"/>
            </a:endParaRPr>
          </a:p>
          <a:p>
            <a:r>
              <a:rPr lang="ru-RU" dirty="0" smtClean="0">
                <a:latin typeface="Monotype Corsiva" panose="03010101010201010101" pitchFamily="66" charset="0"/>
              </a:rPr>
              <a:t>ФОП </a:t>
            </a:r>
            <a:r>
              <a:rPr lang="ru-RU" dirty="0">
                <a:latin typeface="Monotype Corsiva" panose="03010101010201010101" pitchFamily="66" charset="0"/>
              </a:rPr>
              <a:t>только основа для разработки своей ООП, обязательная часть оформляется в </a:t>
            </a:r>
            <a:r>
              <a:rPr lang="ru-RU" dirty="0" smtClean="0">
                <a:latin typeface="Monotype Corsiva" panose="03010101010201010101" pitchFamily="66" charset="0"/>
              </a:rPr>
              <a:t>виде</a:t>
            </a:r>
          </a:p>
          <a:p>
            <a:r>
              <a:rPr lang="ru-RU" dirty="0" smtClean="0">
                <a:latin typeface="Monotype Corsiva" panose="03010101010201010101" pitchFamily="66" charset="0"/>
              </a:rPr>
              <a:t> </a:t>
            </a:r>
            <a:r>
              <a:rPr lang="ru-RU" dirty="0">
                <a:latin typeface="Monotype Corsiva" panose="03010101010201010101" pitchFamily="66" charset="0"/>
              </a:rPr>
              <a:t>ссылки (</a:t>
            </a:r>
            <a:r>
              <a:rPr lang="ru-RU" dirty="0">
                <a:latin typeface="Monotype Corsiva" panose="03010101010201010101" pitchFamily="66" charset="0"/>
                <a:hlinkClick r:id="rId3"/>
              </a:rPr>
              <a:t>п. 4 ФОП ДО</a:t>
            </a:r>
            <a:r>
              <a:rPr lang="ru-RU" dirty="0">
                <a:latin typeface="Monotype Corsiva" panose="03010101010201010101" pitchFamily="66" charset="0"/>
              </a:rPr>
              <a:t>, утв. приказом </a:t>
            </a:r>
            <a:r>
              <a:rPr lang="ru-RU" dirty="0" err="1">
                <a:latin typeface="Monotype Corsiva" panose="03010101010201010101" pitchFamily="66" charset="0"/>
              </a:rPr>
              <a:t>Минпросвещения</a:t>
            </a:r>
            <a:r>
              <a:rPr lang="ru-RU" dirty="0">
                <a:latin typeface="Monotype Corsiva" panose="03010101010201010101" pitchFamily="66" charset="0"/>
              </a:rPr>
              <a:t> от 25.11.2022 № 1028). </a:t>
            </a:r>
            <a:endParaRPr lang="ru-RU" dirty="0" smtClean="0">
              <a:latin typeface="Monotype Corsiva" panose="03010101010201010101" pitchFamily="66" charset="0"/>
            </a:endParaRPr>
          </a:p>
          <a:p>
            <a:r>
              <a:rPr lang="ru-RU" dirty="0" smtClean="0">
                <a:latin typeface="Monotype Corsiva" panose="03010101010201010101" pitchFamily="66" charset="0"/>
              </a:rPr>
              <a:t>При </a:t>
            </a:r>
            <a:r>
              <a:rPr lang="ru-RU" dirty="0">
                <a:latin typeface="Monotype Corsiva" panose="03010101010201010101" pitchFamily="66" charset="0"/>
              </a:rPr>
              <a:t>этом помимо обязательной части в ООП ДО должна быть еще и формируемая часть, </a:t>
            </a:r>
            <a:endParaRPr lang="ru-RU" dirty="0" smtClean="0">
              <a:latin typeface="Monotype Corsiva" panose="03010101010201010101" pitchFamily="66" charset="0"/>
            </a:endParaRPr>
          </a:p>
          <a:p>
            <a:r>
              <a:rPr lang="ru-RU" dirty="0" smtClean="0">
                <a:latin typeface="Monotype Corsiva" panose="03010101010201010101" pitchFamily="66" charset="0"/>
              </a:rPr>
              <a:t>которую </a:t>
            </a:r>
            <a:r>
              <a:rPr lang="ru-RU" dirty="0">
                <a:latin typeface="Monotype Corsiva" panose="03010101010201010101" pitchFamily="66" charset="0"/>
              </a:rPr>
              <a:t>детский </a:t>
            </a:r>
            <a:r>
              <a:rPr lang="ru-RU" dirty="0" smtClean="0">
                <a:latin typeface="Monotype Corsiva" panose="03010101010201010101" pitchFamily="66" charset="0"/>
              </a:rPr>
              <a:t>сад</a:t>
            </a:r>
          </a:p>
          <a:p>
            <a:r>
              <a:rPr lang="ru-RU" dirty="0" smtClean="0">
                <a:latin typeface="Monotype Corsiva" panose="03010101010201010101" pitchFamily="66" charset="0"/>
              </a:rPr>
              <a:t> </a:t>
            </a:r>
            <a:r>
              <a:rPr lang="ru-RU" dirty="0">
                <a:latin typeface="Monotype Corsiva" panose="03010101010201010101" pitchFamily="66" charset="0"/>
              </a:rPr>
              <a:t>разрабатывает самостоятельно. Закон об образовании разрешает не </a:t>
            </a:r>
            <a:r>
              <a:rPr lang="ru-RU" dirty="0" smtClean="0">
                <a:latin typeface="Monotype Corsiva" panose="03010101010201010101" pitchFamily="66" charset="0"/>
              </a:rPr>
              <a:t>разрабатывать</a:t>
            </a:r>
          </a:p>
          <a:p>
            <a:r>
              <a:rPr lang="ru-RU" dirty="0" smtClean="0">
                <a:latin typeface="Monotype Corsiva" panose="03010101010201010101" pitchFamily="66" charset="0"/>
              </a:rPr>
              <a:t> </a:t>
            </a:r>
            <a:r>
              <a:rPr lang="ru-RU" dirty="0">
                <a:latin typeface="Monotype Corsiva" panose="03010101010201010101" pitchFamily="66" charset="0"/>
              </a:rPr>
              <a:t>учебно-методическую рекомендацию из ФОП, но не всю ООП </a:t>
            </a:r>
            <a:r>
              <a:rPr lang="ru-RU" dirty="0" smtClean="0">
                <a:latin typeface="Monotype Corsiva" panose="03010101010201010101" pitchFamily="66" charset="0"/>
              </a:rPr>
              <a:t>ДО</a:t>
            </a:r>
          </a:p>
          <a:p>
            <a:r>
              <a:rPr lang="ru-RU" dirty="0" smtClean="0">
                <a:latin typeface="Monotype Corsiva" panose="03010101010201010101" pitchFamily="66" charset="0"/>
              </a:rPr>
              <a:t> </a:t>
            </a:r>
            <a:r>
              <a:rPr lang="ru-RU" dirty="0">
                <a:latin typeface="Monotype Corsiva" panose="03010101010201010101" pitchFamily="66" charset="0"/>
              </a:rPr>
              <a:t>(</a:t>
            </a:r>
            <a:r>
              <a:rPr lang="ru-RU" dirty="0">
                <a:latin typeface="Monotype Corsiva" panose="03010101010201010101" pitchFamily="66" charset="0"/>
                <a:hlinkClick r:id="rId4"/>
              </a:rPr>
              <a:t>п. 6.4 ст. 12</a:t>
            </a:r>
            <a:r>
              <a:rPr lang="ru-RU" dirty="0">
                <a:latin typeface="Monotype Corsiva" panose="03010101010201010101" pitchFamily="66" charset="0"/>
              </a:rPr>
              <a:t> Федерального закона от 29.12.2012 № 273-ФЗ). </a:t>
            </a:r>
            <a:endParaRPr lang="ru-RU" dirty="0" smtClean="0">
              <a:latin typeface="Monotype Corsiva" panose="03010101010201010101" pitchFamily="66" charset="0"/>
            </a:endParaRPr>
          </a:p>
          <a:p>
            <a:r>
              <a:rPr lang="ru-RU" dirty="0" smtClean="0">
                <a:latin typeface="Monotype Corsiva" panose="03010101010201010101" pitchFamily="66" charset="0"/>
              </a:rPr>
              <a:t>Также </a:t>
            </a:r>
            <a:r>
              <a:rPr lang="ru-RU" dirty="0">
                <a:latin typeface="Monotype Corsiva" panose="03010101010201010101" pitchFamily="66" charset="0"/>
              </a:rPr>
              <a:t>не стоит забывать о том, что ООП ДО должна учитывать индивидуальные потребности, </a:t>
            </a:r>
            <a:endParaRPr lang="ru-RU" dirty="0" smtClean="0">
              <a:latin typeface="Monotype Corsiva" panose="03010101010201010101" pitchFamily="66" charset="0"/>
            </a:endParaRPr>
          </a:p>
          <a:p>
            <a:r>
              <a:rPr lang="ru-RU" dirty="0" smtClean="0">
                <a:latin typeface="Monotype Corsiva" panose="03010101010201010101" pitchFamily="66" charset="0"/>
              </a:rPr>
              <a:t>интересы </a:t>
            </a:r>
            <a:r>
              <a:rPr lang="ru-RU" dirty="0">
                <a:latin typeface="Monotype Corsiva" panose="03010101010201010101" pitchFamily="66" charset="0"/>
              </a:rPr>
              <a:t>и особенности обучающихся.</a:t>
            </a:r>
          </a:p>
        </p:txBody>
      </p:sp>
    </p:spTree>
    <p:extLst>
      <p:ext uri="{BB962C8B-B14F-4D97-AF65-F5344CB8AC3E}">
        <p14:creationId xmlns:p14="http://schemas.microsoft.com/office/powerpoint/2010/main" val="8332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6273" y="800228"/>
            <a:ext cx="2590774" cy="369332"/>
          </a:xfrm>
          <a:prstGeom prst="rect">
            <a:avLst/>
          </a:prstGeom>
          <a:noFill/>
        </p:spPr>
        <p:txBody>
          <a:bodyPr wrap="none" rtlCol="0">
            <a:spAutoFit/>
          </a:bodyPr>
          <a:lstStyle/>
          <a:p>
            <a:r>
              <a:rPr lang="ru-RU" b="1" dirty="0">
                <a:solidFill>
                  <a:srgbClr val="FF0000"/>
                </a:solidFill>
                <a:latin typeface="Monotype Corsiva" panose="03010101010201010101" pitchFamily="66" charset="0"/>
              </a:rPr>
              <a:t>Какие УМК </a:t>
            </a:r>
            <a:r>
              <a:rPr lang="ru-RU" b="1" dirty="0" smtClean="0">
                <a:solidFill>
                  <a:srgbClr val="FF0000"/>
                </a:solidFill>
                <a:latin typeface="Monotype Corsiva" panose="03010101010201010101" pitchFamily="66" charset="0"/>
              </a:rPr>
              <a:t>использовать</a:t>
            </a:r>
            <a:r>
              <a:rPr lang="en-US" b="1" dirty="0" smtClean="0">
                <a:solidFill>
                  <a:srgbClr val="FF0000"/>
                </a:solidFill>
                <a:latin typeface="Monotype Corsiva" panose="03010101010201010101" pitchFamily="66" charset="0"/>
              </a:rPr>
              <a:t>?</a:t>
            </a:r>
            <a:endParaRPr lang="ru-RU" dirty="0">
              <a:solidFill>
                <a:srgbClr val="FF0000"/>
              </a:solidFill>
              <a:latin typeface="Monotype Corsiva" panose="03010101010201010101" pitchFamily="66" charset="0"/>
            </a:endParaRPr>
          </a:p>
        </p:txBody>
      </p:sp>
      <p:sp>
        <p:nvSpPr>
          <p:cNvPr id="6" name="TextBox 5"/>
          <p:cNvSpPr txBox="1"/>
          <p:nvPr/>
        </p:nvSpPr>
        <p:spPr>
          <a:xfrm>
            <a:off x="1997632" y="1449387"/>
            <a:ext cx="8247771" cy="1200329"/>
          </a:xfrm>
          <a:prstGeom prst="rect">
            <a:avLst/>
          </a:prstGeom>
          <a:noFill/>
        </p:spPr>
        <p:txBody>
          <a:bodyPr wrap="none" rtlCol="0">
            <a:spAutoFit/>
          </a:bodyPr>
          <a:lstStyle/>
          <a:p>
            <a:r>
              <a:rPr lang="ru-RU" dirty="0">
                <a:latin typeface="Monotype Corsiva" panose="03010101010201010101" pitchFamily="66" charset="0"/>
              </a:rPr>
              <a:t>УМК пока будем использовать прежние до специальных рекомендаций </a:t>
            </a:r>
            <a:r>
              <a:rPr lang="ru-RU" dirty="0" err="1">
                <a:latin typeface="Monotype Corsiva" panose="03010101010201010101" pitchFamily="66" charset="0"/>
              </a:rPr>
              <a:t>Мипросвещения</a:t>
            </a:r>
            <a:r>
              <a:rPr lang="ru-RU" dirty="0">
                <a:latin typeface="Monotype Corsiva" panose="03010101010201010101" pitchFamily="66" charset="0"/>
              </a:rPr>
              <a:t>. </a:t>
            </a:r>
            <a:endParaRPr lang="en-US" dirty="0" smtClean="0">
              <a:latin typeface="Monotype Corsiva" panose="03010101010201010101" pitchFamily="66" charset="0"/>
            </a:endParaRPr>
          </a:p>
          <a:p>
            <a:r>
              <a:rPr lang="ru-RU" dirty="0" smtClean="0">
                <a:latin typeface="Monotype Corsiva" panose="03010101010201010101" pitchFamily="66" charset="0"/>
              </a:rPr>
              <a:t>Но</a:t>
            </a:r>
            <a:r>
              <a:rPr lang="ru-RU" dirty="0">
                <a:latin typeface="Monotype Corsiva" panose="03010101010201010101" pitchFamily="66" charset="0"/>
              </a:rPr>
              <a:t> Федеральная программа включает в себя учебно-методическую документацию. </a:t>
            </a:r>
            <a:endParaRPr lang="en-US" dirty="0" smtClean="0">
              <a:latin typeface="Monotype Corsiva" panose="03010101010201010101" pitchFamily="66" charset="0"/>
            </a:endParaRPr>
          </a:p>
          <a:p>
            <a:r>
              <a:rPr lang="ru-RU" dirty="0" smtClean="0">
                <a:latin typeface="Monotype Corsiva" panose="03010101010201010101" pitchFamily="66" charset="0"/>
              </a:rPr>
              <a:t>Закон </a:t>
            </a:r>
            <a:r>
              <a:rPr lang="ru-RU" dirty="0">
                <a:latin typeface="Monotype Corsiva" panose="03010101010201010101" pitchFamily="66" charset="0"/>
              </a:rPr>
              <a:t>разрешает детским садам использовать ее и не разрабатывать и не утверждать </a:t>
            </a:r>
            <a:r>
              <a:rPr lang="ru-RU" dirty="0" smtClean="0">
                <a:latin typeface="Monotype Corsiva" panose="03010101010201010101" pitchFamily="66" charset="0"/>
              </a:rPr>
              <a:t>свою</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аналогичную документацию (</a:t>
            </a:r>
            <a:r>
              <a:rPr lang="ru-RU" dirty="0">
                <a:latin typeface="Monotype Corsiva" panose="03010101010201010101" pitchFamily="66" charset="0"/>
                <a:hlinkClick r:id="rId2"/>
              </a:rPr>
              <a:t>п. 6.4 ст. 12</a:t>
            </a:r>
            <a:r>
              <a:rPr lang="ru-RU" dirty="0">
                <a:latin typeface="Monotype Corsiva" panose="03010101010201010101" pitchFamily="66" charset="0"/>
              </a:rPr>
              <a:t> Федерального закона от 29.12.2012 № 273-ФЗ).</a:t>
            </a:r>
          </a:p>
        </p:txBody>
      </p:sp>
      <p:sp>
        <p:nvSpPr>
          <p:cNvPr id="7" name="TextBox 6"/>
          <p:cNvSpPr txBox="1"/>
          <p:nvPr/>
        </p:nvSpPr>
        <p:spPr>
          <a:xfrm>
            <a:off x="1032564" y="2658588"/>
            <a:ext cx="5533887" cy="646331"/>
          </a:xfrm>
          <a:prstGeom prst="rect">
            <a:avLst/>
          </a:prstGeom>
          <a:noFill/>
        </p:spPr>
        <p:txBody>
          <a:bodyPr wrap="none" rtlCol="0">
            <a:spAutoFit/>
          </a:bodyPr>
          <a:lstStyle/>
          <a:p>
            <a:r>
              <a:rPr lang="ru-RU" b="1" dirty="0">
                <a:latin typeface="Monotype Corsiva" panose="03010101010201010101" pitchFamily="66" charset="0"/>
              </a:rPr>
              <a:t> </a:t>
            </a:r>
            <a:r>
              <a:rPr lang="ru-RU" b="1" dirty="0">
                <a:solidFill>
                  <a:srgbClr val="FF0000"/>
                </a:solidFill>
                <a:latin typeface="Monotype Corsiva" panose="03010101010201010101" pitchFamily="66" charset="0"/>
              </a:rPr>
              <a:t>Можно использовать при разработке ООП ДО </a:t>
            </a:r>
            <a:endParaRPr lang="en-US" b="1" dirty="0" smtClean="0">
              <a:solidFill>
                <a:srgbClr val="FF0000"/>
              </a:solidFill>
              <a:latin typeface="Monotype Corsiva" panose="03010101010201010101" pitchFamily="66" charset="0"/>
            </a:endParaRPr>
          </a:p>
          <a:p>
            <a:r>
              <a:rPr lang="ru-RU" b="1" dirty="0" smtClean="0">
                <a:solidFill>
                  <a:srgbClr val="FF0000"/>
                </a:solidFill>
                <a:latin typeface="Monotype Corsiva" panose="03010101010201010101" pitchFamily="66" charset="0"/>
              </a:rPr>
              <a:t>на</a:t>
            </a:r>
            <a:r>
              <a:rPr lang="ru-RU" b="1" dirty="0">
                <a:solidFill>
                  <a:srgbClr val="FF0000"/>
                </a:solidFill>
                <a:latin typeface="Monotype Corsiva" panose="03010101010201010101" pitchFamily="66" charset="0"/>
              </a:rPr>
              <a:t> основе ФОП ДО вариативные и парциальные программы?</a:t>
            </a:r>
            <a:endParaRPr lang="ru-RU" dirty="0">
              <a:solidFill>
                <a:srgbClr val="FF0000"/>
              </a:solidFill>
              <a:latin typeface="Monotype Corsiva" panose="03010101010201010101" pitchFamily="66" charset="0"/>
            </a:endParaRPr>
          </a:p>
        </p:txBody>
      </p:sp>
      <p:sp>
        <p:nvSpPr>
          <p:cNvPr id="8" name="TextBox 7"/>
          <p:cNvSpPr txBox="1"/>
          <p:nvPr/>
        </p:nvSpPr>
        <p:spPr>
          <a:xfrm>
            <a:off x="1997632" y="3570218"/>
            <a:ext cx="7653057" cy="2308324"/>
          </a:xfrm>
          <a:prstGeom prst="rect">
            <a:avLst/>
          </a:prstGeom>
          <a:noFill/>
        </p:spPr>
        <p:txBody>
          <a:bodyPr wrap="none" rtlCol="0">
            <a:spAutoFit/>
          </a:bodyPr>
          <a:lstStyle/>
          <a:p>
            <a:r>
              <a:rPr lang="ru-RU" dirty="0">
                <a:latin typeface="Monotype Corsiva" panose="03010101010201010101" pitchFamily="66" charset="0"/>
              </a:rPr>
              <a:t>Да, можно. Используйте вариативные и парциальные </a:t>
            </a:r>
            <a:r>
              <a:rPr lang="ru-RU" dirty="0" smtClean="0">
                <a:latin typeface="Monotype Corsiva" panose="03010101010201010101" pitchFamily="66" charset="0"/>
              </a:rPr>
              <a:t>программы</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в части, которая не противоречит ФГОС ДО и ФОП ДО. </a:t>
            </a:r>
            <a:endParaRPr lang="en-US" dirty="0" smtClean="0">
              <a:latin typeface="Monotype Corsiva" panose="03010101010201010101" pitchFamily="66" charset="0"/>
            </a:endParaRPr>
          </a:p>
          <a:p>
            <a:r>
              <a:rPr lang="ru-RU" dirty="0" smtClean="0">
                <a:latin typeface="Monotype Corsiva" panose="03010101010201010101" pitchFamily="66" charset="0"/>
              </a:rPr>
              <a:t>Эти </a:t>
            </a:r>
            <a:r>
              <a:rPr lang="ru-RU" dirty="0">
                <a:latin typeface="Monotype Corsiva" panose="03010101010201010101" pitchFamily="66" charset="0"/>
              </a:rPr>
              <a:t>программы можно использовать при разработке формируемой части ООП ДО. </a:t>
            </a:r>
            <a:endParaRPr lang="en-US" dirty="0" smtClean="0">
              <a:latin typeface="Monotype Corsiva" panose="03010101010201010101" pitchFamily="66" charset="0"/>
            </a:endParaRPr>
          </a:p>
          <a:p>
            <a:r>
              <a:rPr lang="ru-RU" dirty="0" smtClean="0">
                <a:latin typeface="Monotype Corsiva" panose="03010101010201010101" pitchFamily="66" charset="0"/>
              </a:rPr>
              <a:t>Детский </a:t>
            </a:r>
            <a:r>
              <a:rPr lang="ru-RU" dirty="0">
                <a:latin typeface="Monotype Corsiva" panose="03010101010201010101" pitchFamily="66" charset="0"/>
              </a:rPr>
              <a:t>сад выбирает парциальные </a:t>
            </a:r>
            <a:r>
              <a:rPr lang="ru-RU" dirty="0" smtClean="0">
                <a:latin typeface="Monotype Corsiva" panose="03010101010201010101" pitchFamily="66" charset="0"/>
              </a:rPr>
              <a:t>образовательные</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программы и формы организации работы с детьми, которые в </a:t>
            </a:r>
            <a:r>
              <a:rPr lang="ru-RU" dirty="0" smtClean="0">
                <a:latin typeface="Monotype Corsiva" panose="03010101010201010101" pitchFamily="66" charset="0"/>
              </a:rPr>
              <a:t>наибольшей</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степени соответствуют потребностям и интересам детей, а также возможностям </a:t>
            </a:r>
            <a:endParaRPr lang="en-US" dirty="0" smtClean="0">
              <a:latin typeface="Monotype Corsiva" panose="03010101010201010101" pitchFamily="66" charset="0"/>
            </a:endParaRPr>
          </a:p>
          <a:p>
            <a:r>
              <a:rPr lang="ru-RU" dirty="0" smtClean="0">
                <a:latin typeface="Monotype Corsiva" panose="03010101010201010101" pitchFamily="66" charset="0"/>
              </a:rPr>
              <a:t>педагогического </a:t>
            </a:r>
            <a:r>
              <a:rPr lang="ru-RU" dirty="0">
                <a:latin typeface="Monotype Corsiva" panose="03010101010201010101" pitchFamily="66" charset="0"/>
              </a:rPr>
              <a:t>коллектива и детского сада в целом. Об этом говорит и ФОП </a:t>
            </a:r>
            <a:r>
              <a:rPr lang="ru-RU" dirty="0" smtClean="0">
                <a:latin typeface="Monotype Corsiva" panose="03010101010201010101" pitchFamily="66" charset="0"/>
              </a:rPr>
              <a:t>ДО</a:t>
            </a:r>
            <a:endParaRPr lang="en-US" dirty="0" smtClean="0">
              <a:latin typeface="Monotype Corsiva" panose="03010101010201010101" pitchFamily="66" charset="0"/>
            </a:endParaRPr>
          </a:p>
          <a:p>
            <a:r>
              <a:rPr lang="ru-RU" dirty="0" smtClean="0">
                <a:latin typeface="Monotype Corsiva" panose="03010101010201010101" pitchFamily="66" charset="0"/>
              </a:rPr>
              <a:t> </a:t>
            </a:r>
            <a:r>
              <a:rPr lang="ru-RU" dirty="0">
                <a:latin typeface="Monotype Corsiva" panose="03010101010201010101" pitchFamily="66" charset="0"/>
              </a:rPr>
              <a:t>(</a:t>
            </a:r>
            <a:r>
              <a:rPr lang="ru-RU" dirty="0">
                <a:latin typeface="Monotype Corsiva" panose="03010101010201010101" pitchFamily="66" charset="0"/>
                <a:hlinkClick r:id="rId3"/>
              </a:rPr>
              <a:t>п. 4 ФОП ДО</a:t>
            </a:r>
            <a:r>
              <a:rPr lang="ru-RU" dirty="0">
                <a:latin typeface="Monotype Corsiva" panose="03010101010201010101" pitchFamily="66" charset="0"/>
              </a:rPr>
              <a:t>, утв. приказом </a:t>
            </a:r>
            <a:r>
              <a:rPr lang="ru-RU" dirty="0" err="1">
                <a:latin typeface="Monotype Corsiva" panose="03010101010201010101" pitchFamily="66" charset="0"/>
              </a:rPr>
              <a:t>Минпросвещения</a:t>
            </a:r>
            <a:r>
              <a:rPr lang="ru-RU" dirty="0">
                <a:latin typeface="Monotype Corsiva" panose="03010101010201010101" pitchFamily="66" charset="0"/>
              </a:rPr>
              <a:t> от 25.11.2022 № 1028).</a:t>
            </a:r>
          </a:p>
        </p:txBody>
      </p:sp>
    </p:spTree>
    <p:extLst>
      <p:ext uri="{BB962C8B-B14F-4D97-AF65-F5344CB8AC3E}">
        <p14:creationId xmlns:p14="http://schemas.microsoft.com/office/powerpoint/2010/main" val="11222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719</TotalTime>
  <Words>815</Words>
  <Application>Microsoft Office PowerPoint</Application>
  <PresentationFormat>Широкоэкранный</PresentationFormat>
  <Paragraphs>297</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Garamond</vt:lpstr>
      <vt:lpstr>Monotype Corsiva</vt:lpstr>
      <vt:lpstr>Times New Roman</vt:lpstr>
      <vt:lpstr>Wingdings</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 Судакова</dc:creator>
  <cp:lastModifiedBy>Светлана Судакова</cp:lastModifiedBy>
  <cp:revision>34</cp:revision>
  <dcterms:created xsi:type="dcterms:W3CDTF">2023-05-17T02:58:07Z</dcterms:created>
  <dcterms:modified xsi:type="dcterms:W3CDTF">2023-06-06T03:36:11Z</dcterms:modified>
</cp:coreProperties>
</file>